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83" r:id="rId2"/>
    <p:sldId id="299" r:id="rId3"/>
    <p:sldId id="335" r:id="rId4"/>
    <p:sldId id="301" r:id="rId5"/>
    <p:sldId id="302" r:id="rId6"/>
    <p:sldId id="309" r:id="rId7"/>
    <p:sldId id="304" r:id="rId8"/>
    <p:sldId id="315" r:id="rId9"/>
    <p:sldId id="314" r:id="rId10"/>
    <p:sldId id="338" r:id="rId11"/>
    <p:sldId id="326" r:id="rId12"/>
    <p:sldId id="328" r:id="rId13"/>
    <p:sldId id="329" r:id="rId14"/>
    <p:sldId id="331" r:id="rId15"/>
    <p:sldId id="334" r:id="rId16"/>
    <p:sldId id="321" r:id="rId17"/>
    <p:sldId id="336" r:id="rId18"/>
    <p:sldId id="322" r:id="rId19"/>
    <p:sldId id="31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ndres Patrignani" initials="AP [7]" lastIdx="1" clrIdx="1"/>
  <p:cmAuthor id="1" name="Pedro Rossini" initials="PR" lastIdx="1" clrIdx="0">
    <p:extLst>
      <p:ext uri="{19B8F6BF-5375-455C-9EA6-DF929625EA0E}">
        <p15:presenceInfo xmlns:p15="http://schemas.microsoft.com/office/powerpoint/2012/main" userId="S-1-5-21-3222061595-732799848-2956756862-4068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5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0909" autoAdjust="0"/>
  </p:normalViewPr>
  <p:slideViewPr>
    <p:cSldViewPr snapToGrid="0" snapToObjects="1">
      <p:cViewPr varScale="1">
        <p:scale>
          <a:sx n="80" d="100"/>
          <a:sy n="80" d="100"/>
        </p:scale>
        <p:origin x="283" y="48"/>
      </p:cViewPr>
      <p:guideLst>
        <p:guide orient="horz" pos="2136"/>
        <p:guide pos="3840"/>
      </p:guideLst>
    </p:cSldViewPr>
  </p:slideViewPr>
  <p:notesTextViewPr>
    <p:cViewPr>
      <p:scale>
        <a:sx n="100" d="100"/>
        <a:sy n="100" d="100"/>
      </p:scale>
      <p:origin x="0" y="0"/>
    </p:cViewPr>
  </p:notesTextViewPr>
  <p:notesViewPr>
    <p:cSldViewPr snapToGrid="0" snapToObjects="1">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7A82A-2FA8-4C34-9694-389952F231C0}"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329A49-5F99-4968-A553-1425BE44DF52}" type="slidenum">
              <a:rPr lang="en-US" smtClean="0"/>
              <a:t>‹#›</a:t>
            </a:fld>
            <a:endParaRPr lang="en-US"/>
          </a:p>
        </p:txBody>
      </p:sp>
    </p:spTree>
    <p:extLst>
      <p:ext uri="{BB962C8B-B14F-4D97-AF65-F5344CB8AC3E}">
        <p14:creationId xmlns:p14="http://schemas.microsoft.com/office/powerpoint/2010/main" val="274345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ocalhost:31515/static/help/stats/silhouett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there is a farmer</a:t>
            </a:r>
          </a:p>
          <a:p>
            <a:r>
              <a:rPr lang="en-US" dirty="0" smtClean="0"/>
              <a:t>Invest in a irrigated system</a:t>
            </a:r>
            <a:r>
              <a:rPr lang="en-US" baseline="0" dirty="0" smtClean="0"/>
              <a:t> 3000 </a:t>
            </a:r>
            <a:r>
              <a:rPr lang="en-US" baseline="0" dirty="0" err="1" smtClean="0"/>
              <a:t>usd</a:t>
            </a:r>
            <a:endParaRPr lang="en-US" baseline="0" dirty="0" smtClean="0"/>
          </a:p>
          <a:p>
            <a:r>
              <a:rPr lang="en-US" baseline="0" dirty="0" smtClean="0"/>
              <a:t>Will focus in summer crops </a:t>
            </a:r>
          </a:p>
          <a:p>
            <a:r>
              <a:rPr lang="en-US" baseline="0" dirty="0" smtClean="0"/>
              <a:t>The farmers is interested in irrigated properly and don’t </a:t>
            </a:r>
            <a:r>
              <a:rPr lang="en-US" baseline="0" dirty="0" err="1" smtClean="0"/>
              <a:t>weist</a:t>
            </a:r>
            <a:r>
              <a:rPr lang="en-US" baseline="0" dirty="0" smtClean="0"/>
              <a:t> water</a:t>
            </a:r>
          </a:p>
          <a:p>
            <a:r>
              <a:rPr lang="en-US" baseline="0" dirty="0" smtClean="0"/>
              <a:t>Lest put some soil moisture sensors to monitoring soil moisture and help to take management decision</a:t>
            </a:r>
          </a:p>
          <a:p>
            <a:r>
              <a:rPr lang="en-US" baseline="0" dirty="0" smtClean="0"/>
              <a:t>Where is the best place to locate the sensors??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E329A49-5F99-4968-A553-1425BE44DF52}" type="slidenum">
              <a:rPr lang="en-US" smtClean="0"/>
              <a:t>2</a:t>
            </a:fld>
            <a:endParaRPr lang="en-US"/>
          </a:p>
        </p:txBody>
      </p:sp>
    </p:spTree>
    <p:extLst>
      <p:ext uri="{BB962C8B-B14F-4D97-AF65-F5344CB8AC3E}">
        <p14:creationId xmlns:p14="http://schemas.microsoft.com/office/powerpoint/2010/main" val="364217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3100 cells </a:t>
            </a:r>
          </a:p>
          <a:p>
            <a:r>
              <a:rPr lang="en-US" dirty="0" smtClean="0"/>
              <a:t>80 m2</a:t>
            </a:r>
            <a:endParaRPr lang="en-US" dirty="0"/>
          </a:p>
        </p:txBody>
      </p:sp>
      <p:sp>
        <p:nvSpPr>
          <p:cNvPr id="4" name="Slide Number Placeholder 3"/>
          <p:cNvSpPr>
            <a:spLocks noGrp="1"/>
          </p:cNvSpPr>
          <p:nvPr>
            <p:ph type="sldNum" sz="quarter" idx="10"/>
          </p:nvPr>
        </p:nvSpPr>
        <p:spPr/>
        <p:txBody>
          <a:bodyPr/>
          <a:lstStyle/>
          <a:p>
            <a:fld id="{0E329A49-5F99-4968-A553-1425BE44DF52}" type="slidenum">
              <a:rPr lang="en-US" smtClean="0"/>
              <a:t>8</a:t>
            </a:fld>
            <a:endParaRPr lang="en-US"/>
          </a:p>
        </p:txBody>
      </p:sp>
    </p:spTree>
    <p:extLst>
      <p:ext uri="{BB962C8B-B14F-4D97-AF65-F5344CB8AC3E}">
        <p14:creationId xmlns:p14="http://schemas.microsoft.com/office/powerpoint/2010/main" val="754230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soil </a:t>
            </a:r>
            <a:r>
              <a:rPr lang="en-US" dirty="0" err="1" smtClean="0"/>
              <a:t>momisture</a:t>
            </a:r>
            <a:r>
              <a:rPr lang="en-US" dirty="0" smtClean="0"/>
              <a:t> surveys</a:t>
            </a:r>
          </a:p>
          <a:p>
            <a:r>
              <a:rPr lang="en-US" dirty="0" smtClean="0"/>
              <a:t>We went to the field several times to during the Fallow</a:t>
            </a:r>
            <a:r>
              <a:rPr lang="en-US" baseline="0" dirty="0" smtClean="0"/>
              <a:t> period</a:t>
            </a:r>
          </a:p>
          <a:p>
            <a:pPr marL="342900" indent="-342900">
              <a:buFont typeface="Arial" panose="020B0604020202020204" pitchFamily="34" charset="0"/>
              <a:buChar char="•"/>
            </a:pPr>
            <a:r>
              <a:rPr lang="en-US" sz="2400" dirty="0" smtClean="0"/>
              <a:t>Central pivot half (54 acres)</a:t>
            </a:r>
          </a:p>
          <a:p>
            <a:endParaRPr lang="en-US" sz="2400" b="1" dirty="0" smtClean="0"/>
          </a:p>
          <a:p>
            <a:pPr marL="285750" indent="-285750">
              <a:buFont typeface="Arial" panose="020B0604020202020204" pitchFamily="34" charset="0"/>
              <a:buChar char="•"/>
            </a:pPr>
            <a:r>
              <a:rPr lang="en-US" sz="2400" dirty="0" smtClean="0"/>
              <a:t>7 soil moisture surveys during the fallow</a:t>
            </a:r>
          </a:p>
          <a:p>
            <a:pPr marL="742950" lvl="1" indent="-285750">
              <a:buFont typeface="Arial" panose="020B0604020202020204" pitchFamily="34" charset="0"/>
              <a:buChar char="•"/>
            </a:pPr>
            <a:r>
              <a:rPr lang="en-US" sz="2400" dirty="0" smtClean="0"/>
              <a:t>April to May</a:t>
            </a:r>
          </a:p>
          <a:p>
            <a:pPr marL="742950" lvl="1"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Surveys decided in function of soil moisture conditions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E329A49-5F99-4968-A553-1425BE44DF52}" type="slidenum">
              <a:rPr lang="en-US" smtClean="0"/>
              <a:t>9</a:t>
            </a:fld>
            <a:endParaRPr lang="en-US"/>
          </a:p>
        </p:txBody>
      </p:sp>
    </p:spTree>
    <p:extLst>
      <p:ext uri="{BB962C8B-B14F-4D97-AF65-F5344CB8AC3E}">
        <p14:creationId xmlns:p14="http://schemas.microsoft.com/office/powerpoint/2010/main" val="316634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 means  is a partitioning</a:t>
            </a:r>
            <a:r>
              <a:rPr lang="en-US" baseline="0" dirty="0" smtClean="0"/>
              <a:t> method, most common used</a:t>
            </a:r>
          </a:p>
          <a:p>
            <a:endParaRPr lang="en-US" baseline="0" dirty="0" smtClean="0"/>
          </a:p>
          <a:p>
            <a:r>
              <a:rPr lang="en-US" sz="1200" b="0" i="0" kern="1200" dirty="0" smtClean="0">
                <a:solidFill>
                  <a:schemeClr val="tx1"/>
                </a:solidFill>
                <a:effectLst/>
                <a:latin typeface="+mn-lt"/>
                <a:ea typeface="+mn-ea"/>
                <a:cs typeface="+mn-cs"/>
              </a:rPr>
              <a:t>he silhouette plot displays a measure of how close each point in one cluster is to points in the neighboring clusters. This measure ranges from +1, indicating points that are very distant from neighboring clusters, through 0, indicating points that are not distinctly in one cluster or another, to -1, indicating points that are probably assigned to the wrong cluster. </a:t>
            </a:r>
            <a:r>
              <a:rPr lang="en-US" sz="1200" b="0" i="0" u="none" strike="noStrike" kern="1200" dirty="0" smtClean="0">
                <a:solidFill>
                  <a:schemeClr val="tx1"/>
                </a:solidFill>
                <a:effectLst/>
                <a:latin typeface="+mn-lt"/>
                <a:ea typeface="+mn-ea"/>
                <a:cs typeface="+mn-cs"/>
                <a:hlinkClick r:id="rId3"/>
              </a:rPr>
              <a:t>silhouette</a:t>
            </a:r>
            <a:r>
              <a:rPr lang="en-US" sz="1200" b="0" i="0" kern="1200" dirty="0" smtClean="0">
                <a:solidFill>
                  <a:schemeClr val="tx1"/>
                </a:solidFill>
                <a:effectLst/>
                <a:latin typeface="+mn-lt"/>
                <a:ea typeface="+mn-ea"/>
                <a:cs typeface="+mn-cs"/>
              </a:rPr>
              <a:t> returns these values in its first output.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silhouette value for each point is a measure of how similar that point is to points in its own cluster, when compared to points in other clusters</a:t>
            </a:r>
          </a:p>
          <a:p>
            <a:r>
              <a:rPr lang="en-US" sz="1200" b="0" i="0" kern="1200" dirty="0" smtClean="0">
                <a:solidFill>
                  <a:schemeClr val="tx1"/>
                </a:solidFill>
                <a:effectLst/>
                <a:latin typeface="+mn-lt"/>
                <a:ea typeface="+mn-ea"/>
                <a:cs typeface="+mn-cs"/>
              </a:rPr>
              <a:t>The silhouette value ranges from -1 to +1. A high silhouette value indicates that </a:t>
            </a:r>
            <a:r>
              <a:rPr lang="en-US" dirty="0" err="1" smtClean="0"/>
              <a:t>i</a:t>
            </a:r>
            <a:r>
              <a:rPr lang="en-US" sz="1200" b="0" i="0" kern="1200" dirty="0" smtClean="0">
                <a:solidFill>
                  <a:schemeClr val="tx1"/>
                </a:solidFill>
                <a:effectLst/>
                <a:latin typeface="+mn-lt"/>
                <a:ea typeface="+mn-ea"/>
                <a:cs typeface="+mn-cs"/>
              </a:rPr>
              <a:t> is well-matched to its own cluster, and poorly-matched to neighboring clusters. If most points have a </a:t>
            </a:r>
            <a:r>
              <a:rPr lang="en-US" sz="1200" b="0" i="0" kern="1200" dirty="0" err="1" smtClean="0">
                <a:solidFill>
                  <a:schemeClr val="tx1"/>
                </a:solidFill>
                <a:effectLst/>
                <a:latin typeface="+mn-lt"/>
                <a:ea typeface="+mn-ea"/>
                <a:cs typeface="+mn-cs"/>
              </a:rPr>
              <a:t>highsilhouette</a:t>
            </a:r>
            <a:r>
              <a:rPr lang="en-US" sz="1200" b="0" i="0" kern="1200" dirty="0" smtClean="0">
                <a:solidFill>
                  <a:schemeClr val="tx1"/>
                </a:solidFill>
                <a:effectLst/>
                <a:latin typeface="+mn-lt"/>
                <a:ea typeface="+mn-ea"/>
                <a:cs typeface="+mn-cs"/>
              </a:rPr>
              <a:t> value, then the clustering solution is appropriate. If many points have a low or negative silhouette value, then the clustering solution may have either too many or too few clusters. The silhouette clustering evaluation criterion can be used with any distance metric.</a:t>
            </a:r>
            <a:endParaRPr lang="en-US" dirty="0"/>
          </a:p>
        </p:txBody>
      </p:sp>
      <p:sp>
        <p:nvSpPr>
          <p:cNvPr id="4" name="Slide Number Placeholder 3"/>
          <p:cNvSpPr>
            <a:spLocks noGrp="1"/>
          </p:cNvSpPr>
          <p:nvPr>
            <p:ph type="sldNum" sz="quarter" idx="10"/>
          </p:nvPr>
        </p:nvSpPr>
        <p:spPr/>
        <p:txBody>
          <a:bodyPr/>
          <a:lstStyle/>
          <a:p>
            <a:fld id="{0E329A49-5F99-4968-A553-1425BE44DF52}" type="slidenum">
              <a:rPr lang="en-US" smtClean="0"/>
              <a:t>12</a:t>
            </a:fld>
            <a:endParaRPr lang="en-US"/>
          </a:p>
        </p:txBody>
      </p:sp>
    </p:spTree>
    <p:extLst>
      <p:ext uri="{BB962C8B-B14F-4D97-AF65-F5344CB8AC3E}">
        <p14:creationId xmlns:p14="http://schemas.microsoft.com/office/powerpoint/2010/main" val="3854509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Distance from the edges of the zone</a:t>
            </a:r>
          </a:p>
          <a:p>
            <a:r>
              <a:rPr lang="en-US" baseline="0" dirty="0" smtClean="0"/>
              <a:t>Weighted by the temporal stability using the standard deviation fro each pixel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BWDIST Distance transform of binary</a:t>
            </a:r>
            <a:r>
              <a:rPr lang="en-US" sz="1200" b="0" i="0" kern="1200" baseline="0" dirty="0" smtClean="0">
                <a:solidFill>
                  <a:schemeClr val="tx1"/>
                </a:solidFill>
                <a:effectLst/>
                <a:latin typeface="+mn-lt"/>
                <a:ea typeface="+mn-ea"/>
                <a:cs typeface="+mn-cs"/>
              </a:rPr>
              <a:t> image </a:t>
            </a:r>
            <a:r>
              <a:rPr lang="en-US" sz="1200" b="0" i="0" kern="1200" dirty="0" smtClean="0">
                <a:solidFill>
                  <a:schemeClr val="tx1"/>
                </a:solidFill>
                <a:effectLst/>
                <a:latin typeface="+mn-lt"/>
                <a:ea typeface="+mn-ea"/>
                <a:cs typeface="+mn-cs"/>
              </a:rPr>
              <a:t>computes the Euclidean distance transform of the binary image </a:t>
            </a:r>
            <a:r>
              <a:rPr lang="en-US" dirty="0" smtClean="0"/>
              <a:t>BW</a:t>
            </a:r>
            <a:r>
              <a:rPr lang="en-US" sz="1200" b="0" i="0" kern="1200" dirty="0" smtClean="0">
                <a:solidFill>
                  <a:schemeClr val="tx1"/>
                </a:solidFill>
                <a:effectLst/>
                <a:latin typeface="+mn-lt"/>
                <a:ea typeface="+mn-ea"/>
                <a:cs typeface="+mn-cs"/>
              </a:rPr>
              <a:t>. For each pixel in </a:t>
            </a:r>
            <a:r>
              <a:rPr lang="en-US" dirty="0" smtClean="0"/>
              <a:t>BW</a:t>
            </a:r>
            <a:r>
              <a:rPr lang="en-US" sz="1200" b="0" i="0" kern="1200" dirty="0" smtClean="0">
                <a:solidFill>
                  <a:schemeClr val="tx1"/>
                </a:solidFill>
                <a:effectLst/>
                <a:latin typeface="+mn-lt"/>
                <a:ea typeface="+mn-ea"/>
                <a:cs typeface="+mn-cs"/>
              </a:rPr>
              <a:t>, the distance transform assigns a number that is the distance between that pixel and the nearest nonzero pixel of </a:t>
            </a:r>
            <a:r>
              <a:rPr lang="en-US" dirty="0" smtClean="0"/>
              <a:t>BW</a:t>
            </a:r>
            <a:endParaRPr lang="en-US" dirty="0"/>
          </a:p>
        </p:txBody>
      </p:sp>
      <p:sp>
        <p:nvSpPr>
          <p:cNvPr id="4" name="Slide Number Placeholder 3"/>
          <p:cNvSpPr>
            <a:spLocks noGrp="1"/>
          </p:cNvSpPr>
          <p:nvPr>
            <p:ph type="sldNum" sz="quarter" idx="10"/>
          </p:nvPr>
        </p:nvSpPr>
        <p:spPr/>
        <p:txBody>
          <a:bodyPr/>
          <a:lstStyle/>
          <a:p>
            <a:fld id="{0E329A49-5F99-4968-A553-1425BE44DF52}" type="slidenum">
              <a:rPr lang="en-US" smtClean="0"/>
              <a:t>13</a:t>
            </a:fld>
            <a:endParaRPr lang="en-US"/>
          </a:p>
        </p:txBody>
      </p:sp>
    </p:spTree>
    <p:extLst>
      <p:ext uri="{BB962C8B-B14F-4D97-AF65-F5344CB8AC3E}">
        <p14:creationId xmlns:p14="http://schemas.microsoft.com/office/powerpoint/2010/main" val="139159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a new plot</a:t>
            </a:r>
            <a:endParaRPr lang="en-US" dirty="0"/>
          </a:p>
        </p:txBody>
      </p:sp>
      <p:sp>
        <p:nvSpPr>
          <p:cNvPr id="4" name="Slide Number Placeholder 3"/>
          <p:cNvSpPr>
            <a:spLocks noGrp="1"/>
          </p:cNvSpPr>
          <p:nvPr>
            <p:ph type="sldNum" sz="quarter" idx="10"/>
          </p:nvPr>
        </p:nvSpPr>
        <p:spPr/>
        <p:txBody>
          <a:bodyPr/>
          <a:lstStyle/>
          <a:p>
            <a:fld id="{0E329A49-5F99-4968-A553-1425BE44DF52}" type="slidenum">
              <a:rPr lang="en-US" smtClean="0"/>
              <a:t>14</a:t>
            </a:fld>
            <a:endParaRPr lang="en-US"/>
          </a:p>
        </p:txBody>
      </p:sp>
    </p:spTree>
    <p:extLst>
      <p:ext uri="{BB962C8B-B14F-4D97-AF65-F5344CB8AC3E}">
        <p14:creationId xmlns:p14="http://schemas.microsoft.com/office/powerpoint/2010/main" val="2541210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634DB2-F501-4CCC-980C-69220B776568}" type="datetime1">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2313071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A450BB-B77E-466B-BC3C-054B110686C1}" type="datetime1">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2450048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375D21-729E-4341-A37F-E772C9DC068D}" type="datetime1">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3980739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C4CDF7-0525-4B17-A07D-675ECCD9E877}" type="datetime1">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4176176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97105E-FC0E-4580-A08D-92B8A3ECF898}" type="datetime1">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3958505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FE7AD8B-50BE-4343-BA82-33B3320D0D37}" type="datetime1">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392376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E814080-91E6-4926-8C55-DAB46349B298}" type="datetime1">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257976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AF2FF8-3175-4872-9E77-1DBEC22043DF}" type="datetime1">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694383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537DF7-64DF-4F2A-B173-F188074B5D74}" type="datetime1">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25984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460401-6DB5-49BA-85EF-6963CB39698B}" type="datetime1">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194050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B9EB73-B317-432F-B9D4-1C7944E94AC0}" type="datetime1">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ADEA5-13B6-F74C-82F3-C2F27525F03E}" type="slidenum">
              <a:rPr lang="en-US" smtClean="0"/>
              <a:t>‹#›</a:t>
            </a:fld>
            <a:endParaRPr lang="en-US"/>
          </a:p>
        </p:txBody>
      </p:sp>
    </p:spTree>
    <p:extLst>
      <p:ext uri="{BB962C8B-B14F-4D97-AF65-F5344CB8AC3E}">
        <p14:creationId xmlns:p14="http://schemas.microsoft.com/office/powerpoint/2010/main" val="150421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D9DF7-F04D-47AD-900E-4D72AEA4F01F}" type="datetime1">
              <a:rPr lang="en-US" smtClean="0"/>
              <a:t>10/16/2019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ADEA5-13B6-F74C-82F3-C2F27525F03E}" type="slidenum">
              <a:rPr lang="en-US" smtClean="0"/>
              <a:t>‹#›</a:t>
            </a:fld>
            <a:endParaRPr lang="en-US"/>
          </a:p>
        </p:txBody>
      </p:sp>
      <p:pic>
        <p:nvPicPr>
          <p:cNvPr id="7" name="Picture 6" descr="PPTemplate.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13" y="1"/>
            <a:ext cx="12191188" cy="6857543"/>
          </a:xfrm>
          <a:prstGeom prst="rect">
            <a:avLst/>
          </a:prstGeom>
        </p:spPr>
      </p:pic>
      <p:sp>
        <p:nvSpPr>
          <p:cNvPr id="8" name="Rectangle 7"/>
          <p:cNvSpPr/>
          <p:nvPr userDrawn="1"/>
        </p:nvSpPr>
        <p:spPr>
          <a:xfrm>
            <a:off x="8929352" y="5962919"/>
            <a:ext cx="2987899" cy="7585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7661476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png"/><Relationship Id="rId7" Type="http://schemas.openxmlformats.org/officeDocument/2006/relationships/image" Target="../media/image18.png"/><Relationship Id="rId12"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prossini1/Optimal-siting-of-soil-moisture-sensors-in-irrigated-fields" TargetMode="Externa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742" y="419705"/>
            <a:ext cx="10833464" cy="2390106"/>
          </a:xfrm>
        </p:spPr>
        <p:txBody>
          <a:bodyPr>
            <a:noAutofit/>
          </a:bodyPr>
          <a:lstStyle/>
          <a:p>
            <a:r>
              <a:rPr lang="en-US" b="1" dirty="0"/>
              <a:t>Optimal Siting of Soil Moisture Sensors in Irrigated Production Fields</a:t>
            </a:r>
            <a:endParaRPr lang="en-US" sz="3600" dirty="0">
              <a:ln w="3175">
                <a:solidFill>
                  <a:schemeClr val="tx1"/>
                </a:solidFill>
              </a:ln>
              <a:ea typeface="Britannic Bold" charset="0"/>
              <a:cs typeface="Britannic Bold" charset="0"/>
            </a:endParaRPr>
          </a:p>
        </p:txBody>
      </p:sp>
      <p:sp>
        <p:nvSpPr>
          <p:cNvPr id="5" name="TextBox 4"/>
          <p:cNvSpPr txBox="1"/>
          <p:nvPr/>
        </p:nvSpPr>
        <p:spPr>
          <a:xfrm>
            <a:off x="3605464" y="4716380"/>
            <a:ext cx="4981073" cy="1569660"/>
          </a:xfrm>
          <a:prstGeom prst="rect">
            <a:avLst/>
          </a:prstGeom>
          <a:noFill/>
        </p:spPr>
        <p:txBody>
          <a:bodyPr wrap="square" rtlCol="0">
            <a:spAutoFit/>
          </a:bodyPr>
          <a:lstStyle/>
          <a:p>
            <a:pPr algn="ctr"/>
            <a:r>
              <a:rPr lang="en-US" sz="2400" dirty="0">
                <a:solidFill>
                  <a:schemeClr val="bg1"/>
                </a:solidFill>
                <a:ea typeface="Britannic Bold" charset="0"/>
                <a:cs typeface="Britannic Bold" charset="0"/>
              </a:rPr>
              <a:t>Andres Patrignani</a:t>
            </a:r>
          </a:p>
          <a:p>
            <a:pPr algn="ctr"/>
            <a:r>
              <a:rPr lang="en-US" sz="2400" dirty="0">
                <a:solidFill>
                  <a:schemeClr val="bg1"/>
                </a:solidFill>
                <a:ea typeface="Britannic Bold" charset="0"/>
                <a:cs typeface="Britannic Bold" charset="0"/>
              </a:rPr>
              <a:t>Soil Water Processes</a:t>
            </a:r>
          </a:p>
          <a:p>
            <a:pPr algn="ctr"/>
            <a:r>
              <a:rPr lang="en-US" sz="2400" dirty="0">
                <a:solidFill>
                  <a:schemeClr val="bg1"/>
                </a:solidFill>
                <a:ea typeface="Britannic Bold" charset="0"/>
                <a:cs typeface="Britannic Bold" charset="0"/>
              </a:rPr>
              <a:t>Department of Agronomy</a:t>
            </a:r>
          </a:p>
          <a:p>
            <a:pPr algn="ctr"/>
            <a:r>
              <a:rPr lang="en-US" sz="2400" dirty="0">
                <a:solidFill>
                  <a:schemeClr val="bg1"/>
                </a:solidFill>
                <a:ea typeface="Britannic Bold" charset="0"/>
                <a:cs typeface="Britannic Bold" charset="0"/>
              </a:rPr>
              <a:t>Kansas State University</a:t>
            </a:r>
          </a:p>
        </p:txBody>
      </p:sp>
      <p:sp>
        <p:nvSpPr>
          <p:cNvPr id="6" name="Subtitle 2"/>
          <p:cNvSpPr txBox="1">
            <a:spLocks/>
          </p:cNvSpPr>
          <p:nvPr/>
        </p:nvSpPr>
        <p:spPr>
          <a:xfrm>
            <a:off x="3479074" y="4411980"/>
            <a:ext cx="6910796" cy="187406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dirty="0" smtClean="0">
                <a:solidFill>
                  <a:schemeClr val="bg1">
                    <a:lumMod val="50000"/>
                  </a:schemeClr>
                </a:solidFill>
              </a:rPr>
              <a:t>Pedro Rossini</a:t>
            </a:r>
          </a:p>
          <a:p>
            <a:pPr marL="0" indent="0" algn="ctr">
              <a:buNone/>
            </a:pPr>
            <a:r>
              <a:rPr lang="en-US" sz="2800" dirty="0" smtClean="0">
                <a:solidFill>
                  <a:schemeClr val="bg1">
                    <a:lumMod val="50000"/>
                  </a:schemeClr>
                </a:solidFill>
              </a:rPr>
              <a:t>Graduate Research Assistant</a:t>
            </a:r>
          </a:p>
          <a:p>
            <a:pPr marL="0" indent="0" algn="ctr">
              <a:buNone/>
            </a:pPr>
            <a:r>
              <a:rPr lang="en-US" sz="2800" dirty="0" smtClean="0">
                <a:solidFill>
                  <a:schemeClr val="bg1">
                    <a:lumMod val="50000"/>
                  </a:schemeClr>
                </a:solidFill>
              </a:rPr>
              <a:t>Soil water processes lab</a:t>
            </a:r>
          </a:p>
          <a:p>
            <a:pPr marL="0" indent="0" algn="ctr">
              <a:buNone/>
            </a:pPr>
            <a:r>
              <a:rPr lang="en-US" sz="2800" dirty="0" smtClean="0">
                <a:solidFill>
                  <a:schemeClr val="bg1">
                    <a:lumMod val="50000"/>
                  </a:schemeClr>
                </a:solidFill>
              </a:rPr>
              <a:t>Department of Agronomy</a:t>
            </a:r>
            <a:endParaRPr lang="en-US" sz="36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24ADEA5-13B6-F74C-82F3-C2F27525F03E}" type="slidenum">
              <a:rPr lang="en-US" smtClean="0"/>
              <a:t>1</a:t>
            </a:fld>
            <a:endParaRPr lang="en-US"/>
          </a:p>
        </p:txBody>
      </p:sp>
    </p:spTree>
    <p:extLst>
      <p:ext uri="{BB962C8B-B14F-4D97-AF65-F5344CB8AC3E}">
        <p14:creationId xmlns:p14="http://schemas.microsoft.com/office/powerpoint/2010/main" val="226221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24ADEA5-13B6-F74C-82F3-C2F27525F03E}" type="slidenum">
              <a:rPr lang="en-US" smtClean="0"/>
              <a:t>10</a:t>
            </a:fld>
            <a:endParaRPr lang="en-US"/>
          </a:p>
        </p:txBody>
      </p:sp>
      <p:grpSp>
        <p:nvGrpSpPr>
          <p:cNvPr id="10" name="Group 9"/>
          <p:cNvGrpSpPr/>
          <p:nvPr/>
        </p:nvGrpSpPr>
        <p:grpSpPr>
          <a:xfrm>
            <a:off x="5372098" y="466725"/>
            <a:ext cx="2314575" cy="5126355"/>
            <a:chOff x="7515223" y="400050"/>
            <a:chExt cx="2314575" cy="5126355"/>
          </a:xfrm>
        </p:grpSpPr>
        <p:pic>
          <p:nvPicPr>
            <p:cNvPr id="3" name="Picture 2"/>
            <p:cNvPicPr>
              <a:picLocks noChangeAspect="1"/>
            </p:cNvPicPr>
            <p:nvPr/>
          </p:nvPicPr>
          <p:blipFill rotWithShape="1">
            <a:blip r:embed="rId2"/>
            <a:srcRect l="5181" t="6613" r="4888" b="12589"/>
            <a:stretch/>
          </p:blipFill>
          <p:spPr>
            <a:xfrm>
              <a:off x="7534274" y="2143125"/>
              <a:ext cx="2251671" cy="3383280"/>
            </a:xfrm>
            <a:prstGeom prst="rect">
              <a:avLst/>
            </a:prstGeom>
            <a:ln w="15875">
              <a:solidFill>
                <a:schemeClr val="tx1"/>
              </a:solidFill>
            </a:ln>
            <a:scene3d>
              <a:camera prst="orthographicFront">
                <a:rot lat="18889548" lon="3899310" rev="16829978"/>
              </a:camera>
              <a:lightRig rig="threePt" dir="t"/>
            </a:scene3d>
          </p:spPr>
        </p:pic>
        <p:pic>
          <p:nvPicPr>
            <p:cNvPr id="4" name="Picture 3"/>
            <p:cNvPicPr>
              <a:picLocks noChangeAspect="1"/>
            </p:cNvPicPr>
            <p:nvPr/>
          </p:nvPicPr>
          <p:blipFill rotWithShape="1">
            <a:blip r:embed="rId3"/>
            <a:srcRect l="5194" t="6050" r="4438" b="11452"/>
            <a:stretch/>
          </p:blipFill>
          <p:spPr>
            <a:xfrm>
              <a:off x="7515223" y="1946277"/>
              <a:ext cx="2299688" cy="3200400"/>
            </a:xfrm>
            <a:prstGeom prst="rect">
              <a:avLst/>
            </a:prstGeom>
            <a:ln w="15875">
              <a:solidFill>
                <a:schemeClr val="tx1"/>
              </a:solidFill>
            </a:ln>
            <a:scene3d>
              <a:camera prst="orthographicFront">
                <a:rot lat="18889548" lon="3899310" rev="16829978"/>
              </a:camera>
              <a:lightRig rig="threePt" dir="t"/>
            </a:scene3d>
          </p:spPr>
        </p:pic>
        <p:pic>
          <p:nvPicPr>
            <p:cNvPr id="5" name="Picture 4"/>
            <p:cNvPicPr>
              <a:picLocks noChangeAspect="1"/>
            </p:cNvPicPr>
            <p:nvPr/>
          </p:nvPicPr>
          <p:blipFill rotWithShape="1">
            <a:blip r:embed="rId4"/>
            <a:srcRect l="15114" t="6659" r="26808" b="7849"/>
            <a:stretch/>
          </p:blipFill>
          <p:spPr>
            <a:xfrm>
              <a:off x="7519983" y="1533108"/>
              <a:ext cx="2238375" cy="3314701"/>
            </a:xfrm>
            <a:prstGeom prst="rect">
              <a:avLst/>
            </a:prstGeom>
            <a:ln w="15875">
              <a:solidFill>
                <a:schemeClr val="tx1"/>
              </a:solidFill>
            </a:ln>
            <a:scene3d>
              <a:camera prst="orthographicFront">
                <a:rot lat="18889548" lon="3899310" rev="16829978"/>
              </a:camera>
              <a:lightRig rig="threePt" dir="t"/>
            </a:scene3d>
          </p:spPr>
        </p:pic>
        <p:pic>
          <p:nvPicPr>
            <p:cNvPr id="6" name="Picture 5"/>
            <p:cNvPicPr>
              <a:picLocks noChangeAspect="1"/>
            </p:cNvPicPr>
            <p:nvPr/>
          </p:nvPicPr>
          <p:blipFill rotWithShape="1">
            <a:blip r:embed="rId5"/>
            <a:srcRect l="3646" t="6453" r="4166" b="11551"/>
            <a:stretch/>
          </p:blipFill>
          <p:spPr>
            <a:xfrm>
              <a:off x="7557687" y="1174725"/>
              <a:ext cx="2272111" cy="3337560"/>
            </a:xfrm>
            <a:prstGeom prst="rect">
              <a:avLst/>
            </a:prstGeom>
            <a:ln w="15875">
              <a:solidFill>
                <a:schemeClr val="tx1"/>
              </a:solidFill>
            </a:ln>
            <a:scene3d>
              <a:camera prst="orthographicFront">
                <a:rot lat="18889548" lon="3899310" rev="16829978"/>
              </a:camera>
              <a:lightRig rig="threePt" dir="t"/>
            </a:scene3d>
          </p:spPr>
        </p:pic>
        <p:pic>
          <p:nvPicPr>
            <p:cNvPr id="7" name="Picture 6"/>
            <p:cNvPicPr>
              <a:picLocks noChangeAspect="1"/>
            </p:cNvPicPr>
            <p:nvPr/>
          </p:nvPicPr>
          <p:blipFill rotWithShape="1">
            <a:blip r:embed="rId4"/>
            <a:srcRect l="14945" t="6128" r="27861" b="8002"/>
            <a:stretch/>
          </p:blipFill>
          <p:spPr>
            <a:xfrm>
              <a:off x="7571873" y="794512"/>
              <a:ext cx="2209698" cy="3337560"/>
            </a:xfrm>
            <a:prstGeom prst="rect">
              <a:avLst/>
            </a:prstGeom>
            <a:ln w="15875">
              <a:solidFill>
                <a:schemeClr val="tx1"/>
              </a:solidFill>
            </a:ln>
            <a:scene3d>
              <a:camera prst="orthographicFront">
                <a:rot lat="18889548" lon="3899310" rev="16829978"/>
              </a:camera>
              <a:lightRig rig="threePt" dir="t"/>
            </a:scene3d>
          </p:spPr>
        </p:pic>
        <p:pic>
          <p:nvPicPr>
            <p:cNvPr id="8" name="Picture 7"/>
            <p:cNvPicPr>
              <a:picLocks noChangeAspect="1"/>
            </p:cNvPicPr>
            <p:nvPr/>
          </p:nvPicPr>
          <p:blipFill rotWithShape="1">
            <a:blip r:embed="rId2"/>
            <a:srcRect l="5052" t="6834" r="3798" b="12237"/>
            <a:stretch/>
          </p:blipFill>
          <p:spPr>
            <a:xfrm>
              <a:off x="7581398" y="400050"/>
              <a:ext cx="2247745" cy="3337560"/>
            </a:xfrm>
            <a:prstGeom prst="rect">
              <a:avLst/>
            </a:prstGeom>
            <a:ln w="15875">
              <a:solidFill>
                <a:schemeClr val="tx1"/>
              </a:solidFill>
            </a:ln>
            <a:scene3d>
              <a:camera prst="orthographicFront">
                <a:rot lat="18889548" lon="3899310" rev="16829978"/>
              </a:camera>
              <a:lightRig rig="threePt" dir="t"/>
            </a:scene3d>
          </p:spPr>
        </p:pic>
      </p:grpSp>
      <p:sp>
        <p:nvSpPr>
          <p:cNvPr id="9" name="TextBox 8"/>
          <p:cNvSpPr txBox="1"/>
          <p:nvPr/>
        </p:nvSpPr>
        <p:spPr>
          <a:xfrm>
            <a:off x="1017076" y="113730"/>
            <a:ext cx="9975819" cy="646331"/>
          </a:xfrm>
          <a:prstGeom prst="rect">
            <a:avLst/>
          </a:prstGeom>
          <a:noFill/>
        </p:spPr>
        <p:txBody>
          <a:bodyPr wrap="square" rtlCol="0">
            <a:spAutoFit/>
          </a:bodyPr>
          <a:lstStyle/>
          <a:p>
            <a:r>
              <a:rPr lang="en-US" sz="3600" dirty="0" smtClean="0"/>
              <a:t>Time stability analysis</a:t>
            </a:r>
            <a:endParaRPr lang="en-US" sz="3600" dirty="0"/>
          </a:p>
        </p:txBody>
      </p:sp>
      <p:sp>
        <p:nvSpPr>
          <p:cNvPr id="12" name="TextBox 11"/>
          <p:cNvSpPr txBox="1"/>
          <p:nvPr/>
        </p:nvSpPr>
        <p:spPr>
          <a:xfrm>
            <a:off x="8451109" y="2769487"/>
            <a:ext cx="1501775" cy="338554"/>
          </a:xfrm>
          <a:prstGeom prst="rect">
            <a:avLst/>
          </a:prstGeom>
          <a:noFill/>
        </p:spPr>
        <p:txBody>
          <a:bodyPr wrap="square" rtlCol="0">
            <a:spAutoFit/>
          </a:bodyPr>
          <a:lstStyle/>
          <a:p>
            <a:r>
              <a:rPr lang="en-US" sz="1600" dirty="0" smtClean="0"/>
              <a:t>Survey 4</a:t>
            </a:r>
            <a:endParaRPr lang="en-US" sz="1600" dirty="0"/>
          </a:p>
        </p:txBody>
      </p:sp>
      <p:sp>
        <p:nvSpPr>
          <p:cNvPr id="13" name="TextBox 12"/>
          <p:cNvSpPr txBox="1"/>
          <p:nvPr/>
        </p:nvSpPr>
        <p:spPr>
          <a:xfrm>
            <a:off x="8451109" y="3109226"/>
            <a:ext cx="1501775" cy="338554"/>
          </a:xfrm>
          <a:prstGeom prst="rect">
            <a:avLst/>
          </a:prstGeom>
          <a:noFill/>
        </p:spPr>
        <p:txBody>
          <a:bodyPr wrap="square" rtlCol="0">
            <a:spAutoFit/>
          </a:bodyPr>
          <a:lstStyle/>
          <a:p>
            <a:r>
              <a:rPr lang="en-US" sz="1600" dirty="0" smtClean="0"/>
              <a:t>Survey 3</a:t>
            </a:r>
            <a:endParaRPr lang="en-US" sz="1600" dirty="0"/>
          </a:p>
        </p:txBody>
      </p:sp>
      <p:sp>
        <p:nvSpPr>
          <p:cNvPr id="14" name="TextBox 13"/>
          <p:cNvSpPr txBox="1"/>
          <p:nvPr/>
        </p:nvSpPr>
        <p:spPr>
          <a:xfrm>
            <a:off x="8451109" y="3788702"/>
            <a:ext cx="1501775" cy="338554"/>
          </a:xfrm>
          <a:prstGeom prst="rect">
            <a:avLst/>
          </a:prstGeom>
          <a:noFill/>
        </p:spPr>
        <p:txBody>
          <a:bodyPr wrap="square" rtlCol="0">
            <a:spAutoFit/>
          </a:bodyPr>
          <a:lstStyle/>
          <a:p>
            <a:r>
              <a:rPr lang="en-US" sz="1600" dirty="0" smtClean="0"/>
              <a:t>Survey 1</a:t>
            </a:r>
            <a:endParaRPr lang="en-US" sz="1600" dirty="0"/>
          </a:p>
        </p:txBody>
      </p:sp>
      <p:sp>
        <p:nvSpPr>
          <p:cNvPr id="15" name="TextBox 14"/>
          <p:cNvSpPr txBox="1"/>
          <p:nvPr/>
        </p:nvSpPr>
        <p:spPr>
          <a:xfrm>
            <a:off x="8451109" y="2429748"/>
            <a:ext cx="1501775" cy="338554"/>
          </a:xfrm>
          <a:prstGeom prst="rect">
            <a:avLst/>
          </a:prstGeom>
          <a:noFill/>
        </p:spPr>
        <p:txBody>
          <a:bodyPr wrap="square" rtlCol="0">
            <a:spAutoFit/>
          </a:bodyPr>
          <a:lstStyle/>
          <a:p>
            <a:r>
              <a:rPr lang="en-US" sz="1600" dirty="0" smtClean="0"/>
              <a:t>Survey 5</a:t>
            </a:r>
            <a:endParaRPr lang="en-US" sz="1600" dirty="0"/>
          </a:p>
        </p:txBody>
      </p:sp>
      <p:sp>
        <p:nvSpPr>
          <p:cNvPr id="16" name="TextBox 15"/>
          <p:cNvSpPr txBox="1"/>
          <p:nvPr/>
        </p:nvSpPr>
        <p:spPr>
          <a:xfrm>
            <a:off x="8451109" y="2090009"/>
            <a:ext cx="1501775" cy="338554"/>
          </a:xfrm>
          <a:prstGeom prst="rect">
            <a:avLst/>
          </a:prstGeom>
          <a:noFill/>
        </p:spPr>
        <p:txBody>
          <a:bodyPr wrap="square" rtlCol="0">
            <a:spAutoFit/>
          </a:bodyPr>
          <a:lstStyle/>
          <a:p>
            <a:r>
              <a:rPr lang="en-US" sz="1600" dirty="0" smtClean="0"/>
              <a:t>Survey 6</a:t>
            </a:r>
            <a:endParaRPr lang="en-US" sz="1600" dirty="0"/>
          </a:p>
        </p:txBody>
      </p:sp>
      <p:sp>
        <p:nvSpPr>
          <p:cNvPr id="17" name="TextBox 16"/>
          <p:cNvSpPr txBox="1"/>
          <p:nvPr/>
        </p:nvSpPr>
        <p:spPr>
          <a:xfrm>
            <a:off x="8451109" y="3448965"/>
            <a:ext cx="1501775" cy="338554"/>
          </a:xfrm>
          <a:prstGeom prst="rect">
            <a:avLst/>
          </a:prstGeom>
          <a:noFill/>
        </p:spPr>
        <p:txBody>
          <a:bodyPr wrap="square" rtlCol="0">
            <a:spAutoFit/>
          </a:bodyPr>
          <a:lstStyle/>
          <a:p>
            <a:r>
              <a:rPr lang="en-US" sz="1600" dirty="0" smtClean="0"/>
              <a:t>Survey 2</a:t>
            </a:r>
            <a:endParaRPr lang="en-US" sz="1600" dirty="0"/>
          </a:p>
        </p:txBody>
      </p:sp>
      <p:sp>
        <p:nvSpPr>
          <p:cNvPr id="18" name="Down Arrow 17"/>
          <p:cNvSpPr/>
          <p:nvPr/>
        </p:nvSpPr>
        <p:spPr>
          <a:xfrm rot="5400000">
            <a:off x="3950963" y="2740964"/>
            <a:ext cx="203773" cy="729939"/>
          </a:xfrm>
          <a:prstGeom prst="downArrow">
            <a:avLst>
              <a:gd name="adj1" fmla="val 50000"/>
              <a:gd name="adj2" fmla="val 5606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a:stretch>
            <a:fillRect/>
          </a:stretch>
        </p:blipFill>
        <p:spPr>
          <a:xfrm>
            <a:off x="1105219" y="2722838"/>
            <a:ext cx="2450716" cy="845207"/>
          </a:xfrm>
          <a:prstGeom prst="rect">
            <a:avLst/>
          </a:prstGeom>
        </p:spPr>
      </p:pic>
      <p:sp>
        <p:nvSpPr>
          <p:cNvPr id="20" name="Down Arrow 19"/>
          <p:cNvSpPr/>
          <p:nvPr/>
        </p:nvSpPr>
        <p:spPr>
          <a:xfrm>
            <a:off x="6854740" y="1662978"/>
            <a:ext cx="266699" cy="3188309"/>
          </a:xfrm>
          <a:prstGeom prst="downArrow">
            <a:avLst>
              <a:gd name="adj1" fmla="val 50000"/>
              <a:gd name="adj2" fmla="val 1250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886700" y="4751686"/>
            <a:ext cx="3983078" cy="461665"/>
          </a:xfrm>
          <a:prstGeom prst="rect">
            <a:avLst/>
          </a:prstGeom>
          <a:noFill/>
        </p:spPr>
        <p:txBody>
          <a:bodyPr wrap="square" rtlCol="0">
            <a:spAutoFit/>
          </a:bodyPr>
          <a:lstStyle/>
          <a:p>
            <a:pPr algn="ctr"/>
            <a:r>
              <a:rPr lang="en-US" sz="2400" b="1" dirty="0"/>
              <a:t>M</a:t>
            </a:r>
            <a:r>
              <a:rPr lang="en-US" sz="2400" b="1" dirty="0" smtClean="0"/>
              <a:t>ean </a:t>
            </a:r>
            <a:r>
              <a:rPr lang="en-US" sz="2400" b="1" dirty="0"/>
              <a:t>R</a:t>
            </a:r>
            <a:r>
              <a:rPr lang="en-US" sz="2400" b="1" dirty="0" smtClean="0"/>
              <a:t>elative </a:t>
            </a:r>
            <a:r>
              <a:rPr lang="en-US" sz="2400" b="1" dirty="0"/>
              <a:t>D</a:t>
            </a:r>
            <a:r>
              <a:rPr lang="en-US" sz="2400" b="1" dirty="0" smtClean="0"/>
              <a:t>ifference </a:t>
            </a:r>
            <a:endParaRPr lang="en-US" sz="2400" b="1" dirty="0"/>
          </a:p>
        </p:txBody>
      </p:sp>
      <p:sp>
        <p:nvSpPr>
          <p:cNvPr id="22" name="TextBox 21"/>
          <p:cNvSpPr txBox="1"/>
          <p:nvPr/>
        </p:nvSpPr>
        <p:spPr>
          <a:xfrm>
            <a:off x="1401272" y="4851287"/>
            <a:ext cx="3788756" cy="830997"/>
          </a:xfrm>
          <a:prstGeom prst="rect">
            <a:avLst/>
          </a:prstGeom>
          <a:noFill/>
        </p:spPr>
        <p:txBody>
          <a:bodyPr wrap="square" rtlCol="0">
            <a:spAutoFit/>
          </a:bodyPr>
          <a:lstStyle/>
          <a:p>
            <a:pPr algn="ctr"/>
            <a:r>
              <a:rPr lang="en-US" sz="2400" b="1" dirty="0" smtClean="0"/>
              <a:t>Standard deviation Relative Difference</a:t>
            </a:r>
          </a:p>
        </p:txBody>
      </p:sp>
      <p:pic>
        <p:nvPicPr>
          <p:cNvPr id="23" name="Picture 22"/>
          <p:cNvPicPr>
            <a:picLocks noChangeAspect="1"/>
          </p:cNvPicPr>
          <p:nvPr/>
        </p:nvPicPr>
        <p:blipFill>
          <a:blip r:embed="rId7"/>
          <a:stretch>
            <a:fillRect/>
          </a:stretch>
        </p:blipFill>
        <p:spPr>
          <a:xfrm>
            <a:off x="1557531" y="5688296"/>
            <a:ext cx="3440238" cy="939426"/>
          </a:xfrm>
          <a:prstGeom prst="rect">
            <a:avLst/>
          </a:prstGeom>
        </p:spPr>
      </p:pic>
      <p:pic>
        <p:nvPicPr>
          <p:cNvPr id="24" name="Picture 23"/>
          <p:cNvPicPr>
            <a:picLocks noChangeAspect="1"/>
          </p:cNvPicPr>
          <p:nvPr/>
        </p:nvPicPr>
        <p:blipFill>
          <a:blip r:embed="rId8"/>
          <a:stretch>
            <a:fillRect/>
          </a:stretch>
        </p:blipFill>
        <p:spPr>
          <a:xfrm>
            <a:off x="8566675" y="5213352"/>
            <a:ext cx="2623127" cy="991870"/>
          </a:xfrm>
          <a:prstGeom prst="rect">
            <a:avLst/>
          </a:prstGeom>
        </p:spPr>
      </p:pic>
      <p:sp>
        <p:nvSpPr>
          <p:cNvPr id="25" name="TextBox 24"/>
          <p:cNvSpPr txBox="1"/>
          <p:nvPr/>
        </p:nvSpPr>
        <p:spPr>
          <a:xfrm>
            <a:off x="4494524" y="898782"/>
            <a:ext cx="4363726" cy="461665"/>
          </a:xfrm>
          <a:prstGeom prst="rect">
            <a:avLst/>
          </a:prstGeom>
          <a:noFill/>
        </p:spPr>
        <p:txBody>
          <a:bodyPr wrap="square" rtlCol="0">
            <a:spAutoFit/>
          </a:bodyPr>
          <a:lstStyle/>
          <a:p>
            <a:r>
              <a:rPr lang="en-US" sz="2400" b="1" dirty="0" smtClean="0"/>
              <a:t>Soil moisture interpolated maps </a:t>
            </a:r>
            <a:endParaRPr lang="en-US" sz="2400" b="1" dirty="0"/>
          </a:p>
        </p:txBody>
      </p:sp>
      <p:sp>
        <p:nvSpPr>
          <p:cNvPr id="26" name="TextBox 25"/>
          <p:cNvSpPr txBox="1"/>
          <p:nvPr/>
        </p:nvSpPr>
        <p:spPr>
          <a:xfrm>
            <a:off x="1190625" y="2012952"/>
            <a:ext cx="2105025" cy="646331"/>
          </a:xfrm>
          <a:prstGeom prst="rect">
            <a:avLst/>
          </a:prstGeom>
          <a:noFill/>
        </p:spPr>
        <p:txBody>
          <a:bodyPr wrap="square" rtlCol="0">
            <a:spAutoFit/>
          </a:bodyPr>
          <a:lstStyle/>
          <a:p>
            <a:r>
              <a:rPr lang="en-US" dirty="0" smtClean="0"/>
              <a:t>Soil moisture relative difference</a:t>
            </a:r>
            <a:endParaRPr lang="en-US" dirty="0"/>
          </a:p>
        </p:txBody>
      </p:sp>
    </p:spTree>
    <p:extLst>
      <p:ext uri="{BB962C8B-B14F-4D97-AF65-F5344CB8AC3E}">
        <p14:creationId xmlns:p14="http://schemas.microsoft.com/office/powerpoint/2010/main" val="230147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ppt_x"/>
                                          </p:val>
                                        </p:tav>
                                        <p:tav tm="100000">
                                          <p:val>
                                            <p:strVal val="#ppt_x"/>
                                          </p:val>
                                        </p:tav>
                                      </p:tavLst>
                                    </p:anim>
                                    <p:anim calcmode="lin" valueType="num">
                                      <p:cBhvr additive="base">
                                        <p:cTn id="50" dur="500" fill="hold"/>
                                        <p:tgtEl>
                                          <p:spTgt spid="21"/>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ppt_x"/>
                                          </p:val>
                                        </p:tav>
                                        <p:tav tm="100000">
                                          <p:val>
                                            <p:strVal val="#ppt_x"/>
                                          </p:val>
                                        </p:tav>
                                      </p:tavLst>
                                    </p:anim>
                                    <p:anim calcmode="lin" valueType="num">
                                      <p:cBhvr additive="base">
                                        <p:cTn id="58" dur="500" fill="hold"/>
                                        <p:tgtEl>
                                          <p:spTgt spid="2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animBg="1"/>
      <p:bldP spid="20" grpId="0" animBg="1"/>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2012902" y="237289"/>
            <a:ext cx="4750996" cy="5621154"/>
            <a:chOff x="3279939" y="721045"/>
            <a:chExt cx="7070248" cy="7432482"/>
          </a:xfrm>
        </p:grpSpPr>
        <p:pic>
          <p:nvPicPr>
            <p:cNvPr id="14" name="Picture 13"/>
            <p:cNvPicPr>
              <a:picLocks noChangeAspect="1"/>
            </p:cNvPicPr>
            <p:nvPr/>
          </p:nvPicPr>
          <p:blipFill>
            <a:blip r:embed="rId2"/>
            <a:stretch>
              <a:fillRect/>
            </a:stretch>
          </p:blipFill>
          <p:spPr>
            <a:xfrm>
              <a:off x="7925337" y="721045"/>
              <a:ext cx="1032450" cy="1828800"/>
            </a:xfrm>
            <a:prstGeom prst="rect">
              <a:avLst/>
            </a:prstGeom>
            <a:scene3d>
              <a:camera prst="perspectiveHeroicExtremeLeftFacing"/>
              <a:lightRig rig="threePt" dir="t"/>
            </a:scene3d>
          </p:spPr>
        </p:pic>
        <p:grpSp>
          <p:nvGrpSpPr>
            <p:cNvPr id="15" name="Group 14"/>
            <p:cNvGrpSpPr/>
            <p:nvPr/>
          </p:nvGrpSpPr>
          <p:grpSpPr>
            <a:xfrm>
              <a:off x="3279939" y="978263"/>
              <a:ext cx="7070248" cy="7175264"/>
              <a:chOff x="3239546" y="1643069"/>
              <a:chExt cx="7070248" cy="7175264"/>
            </a:xfrm>
          </p:grpSpPr>
          <p:pic>
            <p:nvPicPr>
              <p:cNvPr id="16" name="Picture 15"/>
              <p:cNvPicPr>
                <a:picLocks noChangeAspect="1"/>
              </p:cNvPicPr>
              <p:nvPr/>
            </p:nvPicPr>
            <p:blipFill>
              <a:blip r:embed="rId3"/>
              <a:stretch>
                <a:fillRect/>
              </a:stretch>
            </p:blipFill>
            <p:spPr>
              <a:xfrm>
                <a:off x="7002585" y="1643069"/>
                <a:ext cx="1048610" cy="1828800"/>
              </a:xfrm>
              <a:prstGeom prst="rect">
                <a:avLst/>
              </a:prstGeom>
              <a:scene3d>
                <a:camera prst="perspectiveHeroicExtremeLeftFacing"/>
                <a:lightRig rig="threePt" dir="t"/>
              </a:scene3d>
            </p:spPr>
          </p:pic>
          <p:pic>
            <p:nvPicPr>
              <p:cNvPr id="17" name="Picture 16"/>
              <p:cNvPicPr>
                <a:picLocks noChangeAspect="1"/>
              </p:cNvPicPr>
              <p:nvPr/>
            </p:nvPicPr>
            <p:blipFill>
              <a:blip r:embed="rId4"/>
              <a:stretch>
                <a:fillRect/>
              </a:stretch>
            </p:blipFill>
            <p:spPr>
              <a:xfrm>
                <a:off x="9261706" y="6989533"/>
                <a:ext cx="1048088" cy="1828800"/>
              </a:xfrm>
              <a:prstGeom prst="rect">
                <a:avLst/>
              </a:prstGeom>
              <a:scene3d>
                <a:camera prst="perspectiveHeroicExtremeLeftFacing"/>
                <a:lightRig rig="threePt" dir="t"/>
              </a:scene3d>
            </p:spPr>
          </p:pic>
          <p:pic>
            <p:nvPicPr>
              <p:cNvPr id="18" name="Picture 17"/>
              <p:cNvPicPr>
                <a:picLocks noChangeAspect="1"/>
              </p:cNvPicPr>
              <p:nvPr/>
            </p:nvPicPr>
            <p:blipFill>
              <a:blip r:embed="rId5"/>
              <a:stretch>
                <a:fillRect/>
              </a:stretch>
            </p:blipFill>
            <p:spPr>
              <a:xfrm>
                <a:off x="5255753" y="2063976"/>
                <a:ext cx="1035501" cy="1828800"/>
              </a:xfrm>
              <a:prstGeom prst="rect">
                <a:avLst/>
              </a:prstGeom>
              <a:scene3d>
                <a:camera prst="perspectiveHeroicExtremeLeftFacing"/>
                <a:lightRig rig="threePt" dir="t"/>
              </a:scene3d>
            </p:spPr>
          </p:pic>
          <p:pic>
            <p:nvPicPr>
              <p:cNvPr id="19" name="Picture 18"/>
              <p:cNvPicPr>
                <a:picLocks noChangeAspect="1"/>
              </p:cNvPicPr>
              <p:nvPr/>
            </p:nvPicPr>
            <p:blipFill>
              <a:blip r:embed="rId6"/>
              <a:stretch>
                <a:fillRect/>
              </a:stretch>
            </p:blipFill>
            <p:spPr>
              <a:xfrm>
                <a:off x="4346415" y="2296666"/>
                <a:ext cx="1060276" cy="1828800"/>
              </a:xfrm>
              <a:prstGeom prst="rect">
                <a:avLst/>
              </a:prstGeom>
              <a:scene3d>
                <a:camera prst="perspectiveHeroicExtremeLeftFacing"/>
                <a:lightRig rig="threePt" dir="t"/>
              </a:scene3d>
            </p:spPr>
          </p:pic>
          <p:pic>
            <p:nvPicPr>
              <p:cNvPr id="20" name="Picture 19"/>
              <p:cNvPicPr>
                <a:picLocks noChangeAspect="1"/>
              </p:cNvPicPr>
              <p:nvPr/>
            </p:nvPicPr>
            <p:blipFill rotWithShape="1">
              <a:blip r:embed="rId7"/>
              <a:srcRect r="24584"/>
              <a:stretch/>
            </p:blipFill>
            <p:spPr>
              <a:xfrm>
                <a:off x="3239546" y="2549490"/>
                <a:ext cx="1298247" cy="1828800"/>
              </a:xfrm>
              <a:prstGeom prst="rect">
                <a:avLst/>
              </a:prstGeom>
              <a:scene3d>
                <a:camera prst="perspectiveHeroicExtremeLeftFacing"/>
                <a:lightRig rig="threePt" dir="t"/>
              </a:scene3d>
            </p:spPr>
          </p:pic>
        </p:grpSp>
      </p:grpSp>
      <p:cxnSp>
        <p:nvCxnSpPr>
          <p:cNvPr id="12" name="Straight Arrow Connector 11"/>
          <p:cNvCxnSpPr/>
          <p:nvPr/>
        </p:nvCxnSpPr>
        <p:spPr>
          <a:xfrm flipV="1">
            <a:off x="1565504" y="1723071"/>
            <a:ext cx="4448454" cy="1617043"/>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rot="20402667">
            <a:off x="2671512" y="2380922"/>
            <a:ext cx="3153344" cy="369332"/>
          </a:xfrm>
          <a:prstGeom prst="rect">
            <a:avLst/>
          </a:prstGeom>
          <a:noFill/>
        </p:spPr>
        <p:txBody>
          <a:bodyPr wrap="square" rtlCol="0">
            <a:spAutoFit/>
          </a:bodyPr>
          <a:lstStyle/>
          <a:p>
            <a:r>
              <a:rPr lang="en-US" dirty="0" smtClean="0"/>
              <a:t>Soil moisture Surveys</a:t>
            </a:r>
            <a:endParaRPr lang="en-US" dirty="0"/>
          </a:p>
        </p:txBody>
      </p:sp>
      <p:sp>
        <p:nvSpPr>
          <p:cNvPr id="5" name="TextBox 4"/>
          <p:cNvSpPr txBox="1"/>
          <p:nvPr/>
        </p:nvSpPr>
        <p:spPr>
          <a:xfrm>
            <a:off x="2066233" y="3102013"/>
            <a:ext cx="533554" cy="334619"/>
          </a:xfrm>
          <a:prstGeom prst="rect">
            <a:avLst/>
          </a:prstGeom>
          <a:noFill/>
        </p:spPr>
        <p:txBody>
          <a:bodyPr wrap="square" rtlCol="0">
            <a:spAutoFit/>
          </a:bodyPr>
          <a:lstStyle/>
          <a:p>
            <a:r>
              <a:rPr lang="en-US" sz="1400" dirty="0" smtClean="0"/>
              <a:t>i-1</a:t>
            </a:r>
            <a:endParaRPr lang="en-US" dirty="0"/>
          </a:p>
        </p:txBody>
      </p:sp>
      <p:sp>
        <p:nvSpPr>
          <p:cNvPr id="6" name="TextBox 5"/>
          <p:cNvSpPr txBox="1"/>
          <p:nvPr/>
        </p:nvSpPr>
        <p:spPr>
          <a:xfrm>
            <a:off x="2662571" y="2957764"/>
            <a:ext cx="533554" cy="334619"/>
          </a:xfrm>
          <a:prstGeom prst="rect">
            <a:avLst/>
          </a:prstGeom>
          <a:noFill/>
        </p:spPr>
        <p:txBody>
          <a:bodyPr wrap="square" rtlCol="0">
            <a:spAutoFit/>
          </a:bodyPr>
          <a:lstStyle/>
          <a:p>
            <a:r>
              <a:rPr lang="en-US" sz="1400" dirty="0" smtClean="0"/>
              <a:t>i-2</a:t>
            </a:r>
            <a:endParaRPr lang="en-US" dirty="0"/>
          </a:p>
        </p:txBody>
      </p:sp>
      <p:sp>
        <p:nvSpPr>
          <p:cNvPr id="7" name="TextBox 6"/>
          <p:cNvSpPr txBox="1"/>
          <p:nvPr/>
        </p:nvSpPr>
        <p:spPr>
          <a:xfrm>
            <a:off x="3263255" y="2765690"/>
            <a:ext cx="533554" cy="334619"/>
          </a:xfrm>
          <a:prstGeom prst="rect">
            <a:avLst/>
          </a:prstGeom>
          <a:noFill/>
        </p:spPr>
        <p:txBody>
          <a:bodyPr wrap="square" rtlCol="0">
            <a:spAutoFit/>
          </a:bodyPr>
          <a:lstStyle/>
          <a:p>
            <a:r>
              <a:rPr lang="en-US" sz="1400" dirty="0" smtClean="0"/>
              <a:t>i-3</a:t>
            </a:r>
            <a:endParaRPr lang="en-US" dirty="0"/>
          </a:p>
        </p:txBody>
      </p:sp>
      <p:sp>
        <p:nvSpPr>
          <p:cNvPr id="8" name="TextBox 7"/>
          <p:cNvSpPr txBox="1"/>
          <p:nvPr/>
        </p:nvSpPr>
        <p:spPr>
          <a:xfrm>
            <a:off x="3817597" y="2544110"/>
            <a:ext cx="529826" cy="334619"/>
          </a:xfrm>
          <a:prstGeom prst="rect">
            <a:avLst/>
          </a:prstGeom>
          <a:noFill/>
        </p:spPr>
        <p:txBody>
          <a:bodyPr wrap="square" rtlCol="0">
            <a:spAutoFit/>
          </a:bodyPr>
          <a:lstStyle/>
          <a:p>
            <a:r>
              <a:rPr lang="en-US" sz="1400" dirty="0" smtClean="0"/>
              <a:t>i-4</a:t>
            </a:r>
            <a:endParaRPr lang="en-US" dirty="0"/>
          </a:p>
        </p:txBody>
      </p:sp>
      <p:sp>
        <p:nvSpPr>
          <p:cNvPr id="9" name="TextBox 8"/>
          <p:cNvSpPr txBox="1"/>
          <p:nvPr/>
        </p:nvSpPr>
        <p:spPr>
          <a:xfrm>
            <a:off x="4433988" y="2336111"/>
            <a:ext cx="533554" cy="334619"/>
          </a:xfrm>
          <a:prstGeom prst="rect">
            <a:avLst/>
          </a:prstGeom>
          <a:noFill/>
        </p:spPr>
        <p:txBody>
          <a:bodyPr wrap="square" rtlCol="0">
            <a:spAutoFit/>
          </a:bodyPr>
          <a:lstStyle/>
          <a:p>
            <a:r>
              <a:rPr lang="en-US" sz="1400" dirty="0" smtClean="0"/>
              <a:t>i-5</a:t>
            </a:r>
            <a:endParaRPr lang="en-US" dirty="0"/>
          </a:p>
        </p:txBody>
      </p:sp>
      <p:sp>
        <p:nvSpPr>
          <p:cNvPr id="10" name="TextBox 9"/>
          <p:cNvSpPr txBox="1"/>
          <p:nvPr/>
        </p:nvSpPr>
        <p:spPr>
          <a:xfrm>
            <a:off x="4962893" y="2135339"/>
            <a:ext cx="533554" cy="334619"/>
          </a:xfrm>
          <a:prstGeom prst="rect">
            <a:avLst/>
          </a:prstGeom>
          <a:noFill/>
        </p:spPr>
        <p:txBody>
          <a:bodyPr wrap="square" rtlCol="0">
            <a:spAutoFit/>
          </a:bodyPr>
          <a:lstStyle/>
          <a:p>
            <a:r>
              <a:rPr lang="en-US" sz="1400" dirty="0" smtClean="0"/>
              <a:t>i-6</a:t>
            </a:r>
            <a:endParaRPr lang="en-US" dirty="0"/>
          </a:p>
        </p:txBody>
      </p:sp>
      <p:pic>
        <p:nvPicPr>
          <p:cNvPr id="21" name="Picture 20"/>
          <p:cNvPicPr>
            <a:picLocks noChangeAspect="1"/>
          </p:cNvPicPr>
          <p:nvPr/>
        </p:nvPicPr>
        <p:blipFill>
          <a:blip r:embed="rId8"/>
          <a:stretch>
            <a:fillRect/>
          </a:stretch>
        </p:blipFill>
        <p:spPr>
          <a:xfrm>
            <a:off x="1923958" y="4555979"/>
            <a:ext cx="2706771" cy="933516"/>
          </a:xfrm>
          <a:prstGeom prst="rect">
            <a:avLst/>
          </a:prstGeom>
        </p:spPr>
      </p:pic>
      <p:sp>
        <p:nvSpPr>
          <p:cNvPr id="24" name="TextBox 23"/>
          <p:cNvSpPr txBox="1"/>
          <p:nvPr/>
        </p:nvSpPr>
        <p:spPr>
          <a:xfrm>
            <a:off x="6859857" y="1548971"/>
            <a:ext cx="4455570" cy="461665"/>
          </a:xfrm>
          <a:prstGeom prst="rect">
            <a:avLst/>
          </a:prstGeom>
          <a:noFill/>
        </p:spPr>
        <p:txBody>
          <a:bodyPr wrap="square" rtlCol="0">
            <a:spAutoFit/>
          </a:bodyPr>
          <a:lstStyle/>
          <a:p>
            <a:pPr algn="ctr"/>
            <a:r>
              <a:rPr lang="en-US" sz="2400" b="1" dirty="0"/>
              <a:t>M</a:t>
            </a:r>
            <a:r>
              <a:rPr lang="en-US" sz="2400" b="1" dirty="0" smtClean="0"/>
              <a:t>ean </a:t>
            </a:r>
            <a:r>
              <a:rPr lang="en-US" sz="2400" b="1" dirty="0"/>
              <a:t>R</a:t>
            </a:r>
            <a:r>
              <a:rPr lang="en-US" sz="2400" b="1" dirty="0" smtClean="0"/>
              <a:t>elative </a:t>
            </a:r>
            <a:r>
              <a:rPr lang="en-US" sz="2400" b="1" dirty="0"/>
              <a:t>D</a:t>
            </a:r>
            <a:r>
              <a:rPr lang="en-US" sz="2400" b="1" dirty="0" smtClean="0"/>
              <a:t>ifference </a:t>
            </a:r>
            <a:endParaRPr lang="en-US" sz="2400" b="1" dirty="0"/>
          </a:p>
        </p:txBody>
      </p:sp>
      <p:cxnSp>
        <p:nvCxnSpPr>
          <p:cNvPr id="25" name="Straight Arrow Connector 24"/>
          <p:cNvCxnSpPr>
            <a:endCxn id="21" idx="0"/>
          </p:cNvCxnSpPr>
          <p:nvPr/>
        </p:nvCxnSpPr>
        <p:spPr>
          <a:xfrm>
            <a:off x="3261007" y="3892268"/>
            <a:ext cx="16337" cy="663711"/>
          </a:xfrm>
          <a:prstGeom prst="straightConnector1">
            <a:avLst/>
          </a:prstGeom>
          <a:ln w="47625">
            <a:tailEnd type="triangle"/>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017076" y="113730"/>
            <a:ext cx="9975819" cy="646331"/>
          </a:xfrm>
          <a:prstGeom prst="rect">
            <a:avLst/>
          </a:prstGeom>
          <a:noFill/>
        </p:spPr>
        <p:txBody>
          <a:bodyPr wrap="square" rtlCol="0">
            <a:spAutoFit/>
          </a:bodyPr>
          <a:lstStyle/>
          <a:p>
            <a:r>
              <a:rPr lang="en-US" sz="3600" dirty="0" smtClean="0"/>
              <a:t>Time stability analysis</a:t>
            </a:r>
            <a:endParaRPr lang="en-US" sz="3600" dirty="0"/>
          </a:p>
        </p:txBody>
      </p:sp>
      <p:pic>
        <p:nvPicPr>
          <p:cNvPr id="30" name="Picture 29"/>
          <p:cNvPicPr>
            <a:picLocks noChangeAspect="1"/>
          </p:cNvPicPr>
          <p:nvPr/>
        </p:nvPicPr>
        <p:blipFill>
          <a:blip r:embed="rId9"/>
          <a:stretch>
            <a:fillRect/>
          </a:stretch>
        </p:blipFill>
        <p:spPr>
          <a:xfrm>
            <a:off x="1852540" y="5436751"/>
            <a:ext cx="3312924" cy="1284725"/>
          </a:xfrm>
          <a:prstGeom prst="rect">
            <a:avLst/>
          </a:prstGeom>
        </p:spPr>
      </p:pic>
      <p:sp>
        <p:nvSpPr>
          <p:cNvPr id="33" name="TextBox 32"/>
          <p:cNvSpPr txBox="1"/>
          <p:nvPr/>
        </p:nvSpPr>
        <p:spPr>
          <a:xfrm>
            <a:off x="7061356" y="3494247"/>
            <a:ext cx="4327044" cy="830997"/>
          </a:xfrm>
          <a:prstGeom prst="rect">
            <a:avLst/>
          </a:prstGeom>
          <a:noFill/>
        </p:spPr>
        <p:txBody>
          <a:bodyPr wrap="square" rtlCol="0">
            <a:spAutoFit/>
          </a:bodyPr>
          <a:lstStyle/>
          <a:p>
            <a:pPr algn="ctr"/>
            <a:r>
              <a:rPr lang="en-US" sz="2400" b="1" dirty="0" smtClean="0"/>
              <a:t>Standard deviation Relative Difference</a:t>
            </a:r>
          </a:p>
        </p:txBody>
      </p:sp>
      <p:pic>
        <p:nvPicPr>
          <p:cNvPr id="35" name="Picture 34"/>
          <p:cNvPicPr>
            <a:picLocks noChangeAspect="1"/>
          </p:cNvPicPr>
          <p:nvPr/>
        </p:nvPicPr>
        <p:blipFill>
          <a:blip r:embed="rId10"/>
          <a:stretch>
            <a:fillRect/>
          </a:stretch>
        </p:blipFill>
        <p:spPr>
          <a:xfrm>
            <a:off x="7235692" y="4467633"/>
            <a:ext cx="3929010" cy="1072894"/>
          </a:xfrm>
          <a:prstGeom prst="rect">
            <a:avLst/>
          </a:prstGeom>
        </p:spPr>
      </p:pic>
      <p:pic>
        <p:nvPicPr>
          <p:cNvPr id="2" name="Picture 1"/>
          <p:cNvPicPr>
            <a:picLocks noChangeAspect="1"/>
          </p:cNvPicPr>
          <p:nvPr/>
        </p:nvPicPr>
        <p:blipFill>
          <a:blip r:embed="rId11"/>
          <a:stretch>
            <a:fillRect/>
          </a:stretch>
        </p:blipFill>
        <p:spPr>
          <a:xfrm>
            <a:off x="7691641" y="2153406"/>
            <a:ext cx="2623127" cy="991870"/>
          </a:xfrm>
          <a:prstGeom prst="rect">
            <a:avLst/>
          </a:prstGeom>
        </p:spPr>
      </p:pic>
      <p:pic>
        <p:nvPicPr>
          <p:cNvPr id="31" name="Picture 30"/>
          <p:cNvPicPr>
            <a:picLocks noChangeAspect="1"/>
          </p:cNvPicPr>
          <p:nvPr/>
        </p:nvPicPr>
        <p:blipFill>
          <a:blip r:embed="rId12"/>
          <a:stretch>
            <a:fillRect/>
          </a:stretch>
        </p:blipFill>
        <p:spPr>
          <a:xfrm>
            <a:off x="979185" y="1850090"/>
            <a:ext cx="1003662" cy="1477453"/>
          </a:xfrm>
          <a:prstGeom prst="rect">
            <a:avLst/>
          </a:prstGeom>
          <a:scene3d>
            <a:camera prst="perspectiveHeroicExtremeLeftFacing"/>
            <a:lightRig rig="threePt" dir="t"/>
          </a:scene3d>
        </p:spPr>
      </p:pic>
      <p:sp>
        <p:nvSpPr>
          <p:cNvPr id="32" name="TextBox 31"/>
          <p:cNvSpPr txBox="1"/>
          <p:nvPr/>
        </p:nvSpPr>
        <p:spPr>
          <a:xfrm>
            <a:off x="1364532" y="3379999"/>
            <a:ext cx="529826" cy="307777"/>
          </a:xfrm>
          <a:prstGeom prst="rect">
            <a:avLst/>
          </a:prstGeom>
          <a:noFill/>
        </p:spPr>
        <p:txBody>
          <a:bodyPr wrap="square" rtlCol="0">
            <a:spAutoFit/>
          </a:bodyPr>
          <a:lstStyle/>
          <a:p>
            <a:r>
              <a:rPr lang="en-US" sz="1400" dirty="0" smtClean="0"/>
              <a:t>j</a:t>
            </a:r>
            <a:endParaRPr lang="en-US" dirty="0"/>
          </a:p>
        </p:txBody>
      </p:sp>
      <p:sp>
        <p:nvSpPr>
          <p:cNvPr id="3" name="Slide Number Placeholder 2"/>
          <p:cNvSpPr>
            <a:spLocks noGrp="1"/>
          </p:cNvSpPr>
          <p:nvPr>
            <p:ph type="sldNum" sz="quarter" idx="12"/>
          </p:nvPr>
        </p:nvSpPr>
        <p:spPr/>
        <p:txBody>
          <a:bodyPr/>
          <a:lstStyle/>
          <a:p>
            <a:fld id="{124ADEA5-13B6-F74C-82F3-C2F27525F03E}" type="slidenum">
              <a:rPr lang="en-US" smtClean="0"/>
              <a:t>11</a:t>
            </a:fld>
            <a:endParaRPr lang="en-US"/>
          </a:p>
        </p:txBody>
      </p:sp>
    </p:spTree>
    <p:extLst>
      <p:ext uri="{BB962C8B-B14F-4D97-AF65-F5344CB8AC3E}">
        <p14:creationId xmlns:p14="http://schemas.microsoft.com/office/powerpoint/2010/main" val="793307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TextBox 4"/>
          <p:cNvSpPr txBox="1"/>
          <p:nvPr/>
        </p:nvSpPr>
        <p:spPr>
          <a:xfrm>
            <a:off x="1040524" y="231472"/>
            <a:ext cx="9975819" cy="646331"/>
          </a:xfrm>
          <a:prstGeom prst="rect">
            <a:avLst/>
          </a:prstGeom>
          <a:noFill/>
        </p:spPr>
        <p:txBody>
          <a:bodyPr wrap="square" rtlCol="0">
            <a:spAutoFit/>
          </a:bodyPr>
          <a:lstStyle/>
          <a:p>
            <a:r>
              <a:rPr lang="en-US" sz="3600" dirty="0" smtClean="0"/>
              <a:t>Determine the Soil moisture managements zones</a:t>
            </a:r>
            <a:endParaRPr lang="en-US" sz="3600" dirty="0"/>
          </a:p>
        </p:txBody>
      </p:sp>
      <p:sp>
        <p:nvSpPr>
          <p:cNvPr id="10" name="TextBox 9"/>
          <p:cNvSpPr txBox="1"/>
          <p:nvPr/>
        </p:nvSpPr>
        <p:spPr>
          <a:xfrm>
            <a:off x="953917" y="1035432"/>
            <a:ext cx="3934899" cy="461665"/>
          </a:xfrm>
          <a:prstGeom prst="rect">
            <a:avLst/>
          </a:prstGeom>
          <a:noFill/>
        </p:spPr>
        <p:txBody>
          <a:bodyPr wrap="square" rtlCol="0">
            <a:spAutoFit/>
          </a:bodyPr>
          <a:lstStyle/>
          <a:p>
            <a:r>
              <a:rPr lang="en-US" sz="2400" dirty="0" smtClean="0"/>
              <a:t>Mean Relative Difference map</a:t>
            </a:r>
            <a:endParaRPr lang="en-US" sz="2400" dirty="0"/>
          </a:p>
        </p:txBody>
      </p:sp>
      <p:sp>
        <p:nvSpPr>
          <p:cNvPr id="11" name="TextBox 10"/>
          <p:cNvSpPr txBox="1"/>
          <p:nvPr/>
        </p:nvSpPr>
        <p:spPr>
          <a:xfrm>
            <a:off x="5716514" y="2360831"/>
            <a:ext cx="5380111"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K-means clustering technique</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Silhouette evaluation method to find the optimal number </a:t>
            </a:r>
            <a:r>
              <a:rPr lang="en-US" sz="2400" dirty="0"/>
              <a:t>of </a:t>
            </a:r>
            <a:r>
              <a:rPr lang="en-US" sz="2400" dirty="0" smtClean="0"/>
              <a:t>clusters </a:t>
            </a:r>
            <a:r>
              <a:rPr lang="en-US" dirty="0" smtClean="0"/>
              <a:t>(</a:t>
            </a:r>
            <a:r>
              <a:rPr lang="en-US" dirty="0" err="1" smtClean="0"/>
              <a:t>Rouseeuw</a:t>
            </a:r>
            <a:r>
              <a:rPr lang="en-US" dirty="0" smtClean="0"/>
              <a:t>, 1987)</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2 optimal number of clusters</a:t>
            </a:r>
          </a:p>
        </p:txBody>
      </p:sp>
      <p:pic>
        <p:nvPicPr>
          <p:cNvPr id="9" name="Picture 8"/>
          <p:cNvPicPr>
            <a:picLocks noChangeAspect="1"/>
          </p:cNvPicPr>
          <p:nvPr/>
        </p:nvPicPr>
        <p:blipFill>
          <a:blip r:embed="rId3"/>
          <a:stretch>
            <a:fillRect/>
          </a:stretch>
        </p:blipFill>
        <p:spPr>
          <a:xfrm>
            <a:off x="1216402" y="1469573"/>
            <a:ext cx="3749543" cy="4932730"/>
          </a:xfrm>
          <a:prstGeom prst="rect">
            <a:avLst/>
          </a:prstGeom>
        </p:spPr>
      </p:pic>
      <p:grpSp>
        <p:nvGrpSpPr>
          <p:cNvPr id="18" name="Group 17"/>
          <p:cNvGrpSpPr/>
          <p:nvPr/>
        </p:nvGrpSpPr>
        <p:grpSpPr>
          <a:xfrm>
            <a:off x="5826209" y="1035432"/>
            <a:ext cx="5742178" cy="5574684"/>
            <a:chOff x="6346092" y="1013685"/>
            <a:chExt cx="5742178" cy="5574684"/>
          </a:xfrm>
        </p:grpSpPr>
        <p:grpSp>
          <p:nvGrpSpPr>
            <p:cNvPr id="19" name="Group 18"/>
            <p:cNvGrpSpPr/>
            <p:nvPr/>
          </p:nvGrpSpPr>
          <p:grpSpPr>
            <a:xfrm>
              <a:off x="6346092" y="1177217"/>
              <a:ext cx="5742178" cy="5411152"/>
              <a:chOff x="6285699" y="1177217"/>
              <a:chExt cx="5742178" cy="5411152"/>
            </a:xfrm>
          </p:grpSpPr>
          <p:sp>
            <p:nvSpPr>
              <p:cNvPr id="21" name="Rectangle 20"/>
              <p:cNvSpPr/>
              <p:nvPr/>
            </p:nvSpPr>
            <p:spPr>
              <a:xfrm>
                <a:off x="6285699" y="1177217"/>
                <a:ext cx="5742178" cy="5411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7105848" y="1195927"/>
                <a:ext cx="3231775" cy="5275221"/>
                <a:chOff x="8144330" y="1132725"/>
                <a:chExt cx="3272123" cy="5456571"/>
              </a:xfrm>
              <a:solidFill>
                <a:schemeClr val="bg1"/>
              </a:solidFill>
            </p:grpSpPr>
            <p:pic>
              <p:nvPicPr>
                <p:cNvPr id="23" name="Picture 22"/>
                <p:cNvPicPr>
                  <a:picLocks noChangeAspect="1"/>
                </p:cNvPicPr>
                <p:nvPr/>
              </p:nvPicPr>
              <p:blipFill>
                <a:blip r:embed="rId4"/>
                <a:stretch>
                  <a:fillRect/>
                </a:stretch>
              </p:blipFill>
              <p:spPr>
                <a:xfrm>
                  <a:off x="8144330" y="1132725"/>
                  <a:ext cx="3223453" cy="4863886"/>
                </a:xfrm>
                <a:prstGeom prst="rect">
                  <a:avLst/>
                </a:prstGeom>
                <a:grpFill/>
              </p:spPr>
            </p:pic>
            <p:grpSp>
              <p:nvGrpSpPr>
                <p:cNvPr id="24" name="Group 23"/>
                <p:cNvGrpSpPr/>
                <p:nvPr/>
              </p:nvGrpSpPr>
              <p:grpSpPr>
                <a:xfrm>
                  <a:off x="8326202" y="5897327"/>
                  <a:ext cx="3090251" cy="691969"/>
                  <a:chOff x="6386781" y="5865229"/>
                  <a:chExt cx="3386722" cy="778917"/>
                </a:xfrm>
                <a:grpFill/>
              </p:grpSpPr>
              <p:pic>
                <p:nvPicPr>
                  <p:cNvPr id="27" name="Picture 26"/>
                  <p:cNvPicPr>
                    <a:picLocks noChangeAspect="1"/>
                  </p:cNvPicPr>
                  <p:nvPr/>
                </p:nvPicPr>
                <p:blipFill>
                  <a:blip r:embed="rId5"/>
                  <a:stretch>
                    <a:fillRect/>
                  </a:stretch>
                </p:blipFill>
                <p:spPr>
                  <a:xfrm>
                    <a:off x="6386781" y="5914360"/>
                    <a:ext cx="450867" cy="273062"/>
                  </a:xfrm>
                  <a:prstGeom prst="rect">
                    <a:avLst/>
                  </a:prstGeom>
                  <a:grpFill/>
                </p:spPr>
              </p:pic>
              <p:pic>
                <p:nvPicPr>
                  <p:cNvPr id="28" name="Picture 27"/>
                  <p:cNvPicPr>
                    <a:picLocks noChangeAspect="1"/>
                  </p:cNvPicPr>
                  <p:nvPr/>
                </p:nvPicPr>
                <p:blipFill rotWithShape="1">
                  <a:blip r:embed="rId6"/>
                  <a:srcRect r="22080" b="16528"/>
                  <a:stretch/>
                </p:blipFill>
                <p:spPr>
                  <a:xfrm>
                    <a:off x="6386781" y="6322947"/>
                    <a:ext cx="450867" cy="273062"/>
                  </a:xfrm>
                  <a:prstGeom prst="rect">
                    <a:avLst/>
                  </a:prstGeom>
                  <a:grpFill/>
                </p:spPr>
              </p:pic>
              <p:sp>
                <p:nvSpPr>
                  <p:cNvPr id="29" name="TextBox 28"/>
                  <p:cNvSpPr txBox="1"/>
                  <p:nvPr/>
                </p:nvSpPr>
                <p:spPr>
                  <a:xfrm>
                    <a:off x="6944391" y="5865229"/>
                    <a:ext cx="2829112" cy="369332"/>
                  </a:xfrm>
                  <a:prstGeom prst="rect">
                    <a:avLst/>
                  </a:prstGeom>
                  <a:grpFill/>
                </p:spPr>
                <p:txBody>
                  <a:bodyPr wrap="square" rtlCol="0">
                    <a:spAutoFit/>
                  </a:bodyPr>
                  <a:lstStyle/>
                  <a:p>
                    <a:r>
                      <a:rPr lang="en-US" dirty="0" smtClean="0"/>
                      <a:t>Wetter than the average</a:t>
                    </a:r>
                    <a:endParaRPr lang="en-US" dirty="0"/>
                  </a:p>
                </p:txBody>
              </p:sp>
              <p:sp>
                <p:nvSpPr>
                  <p:cNvPr id="30" name="TextBox 29"/>
                  <p:cNvSpPr txBox="1"/>
                  <p:nvPr/>
                </p:nvSpPr>
                <p:spPr>
                  <a:xfrm>
                    <a:off x="6944391" y="6274813"/>
                    <a:ext cx="2829112" cy="369333"/>
                  </a:xfrm>
                  <a:prstGeom prst="rect">
                    <a:avLst/>
                  </a:prstGeom>
                  <a:grpFill/>
                </p:spPr>
                <p:txBody>
                  <a:bodyPr wrap="square" rtlCol="0">
                    <a:spAutoFit/>
                  </a:bodyPr>
                  <a:lstStyle/>
                  <a:p>
                    <a:r>
                      <a:rPr lang="en-US" dirty="0" smtClean="0"/>
                      <a:t>Dryer than the average</a:t>
                    </a:r>
                    <a:endParaRPr lang="en-US" dirty="0"/>
                  </a:p>
                </p:txBody>
              </p:sp>
            </p:grpSp>
          </p:grpSp>
        </p:grpSp>
        <p:sp>
          <p:nvSpPr>
            <p:cNvPr id="20" name="TextBox 19"/>
            <p:cNvSpPr txBox="1"/>
            <p:nvPr/>
          </p:nvSpPr>
          <p:spPr>
            <a:xfrm>
              <a:off x="6509310" y="1013685"/>
              <a:ext cx="4456579" cy="461665"/>
            </a:xfrm>
            <a:prstGeom prst="rect">
              <a:avLst/>
            </a:prstGeom>
            <a:solidFill>
              <a:schemeClr val="bg1"/>
            </a:solidFill>
          </p:spPr>
          <p:txBody>
            <a:bodyPr wrap="square" rtlCol="0">
              <a:spAutoFit/>
            </a:bodyPr>
            <a:lstStyle/>
            <a:p>
              <a:r>
                <a:rPr lang="en-US" sz="2400" dirty="0" smtClean="0"/>
                <a:t>Soil Moisture Management Zones</a:t>
              </a:r>
              <a:endParaRPr lang="en-US" sz="2400" dirty="0"/>
            </a:p>
          </p:txBody>
        </p:sp>
      </p:grpSp>
      <p:sp>
        <p:nvSpPr>
          <p:cNvPr id="3" name="Slide Number Placeholder 2"/>
          <p:cNvSpPr>
            <a:spLocks noGrp="1"/>
          </p:cNvSpPr>
          <p:nvPr>
            <p:ph type="sldNum" sz="quarter" idx="12"/>
          </p:nvPr>
        </p:nvSpPr>
        <p:spPr/>
        <p:txBody>
          <a:bodyPr/>
          <a:lstStyle/>
          <a:p>
            <a:fld id="{124ADEA5-13B6-F74C-82F3-C2F27525F03E}" type="slidenum">
              <a:rPr lang="en-US" smtClean="0"/>
              <a:t>12</a:t>
            </a:fld>
            <a:endParaRPr lang="en-US"/>
          </a:p>
        </p:txBody>
      </p:sp>
    </p:spTree>
    <p:extLst>
      <p:ext uri="{BB962C8B-B14F-4D97-AF65-F5344CB8AC3E}">
        <p14:creationId xmlns:p14="http://schemas.microsoft.com/office/powerpoint/2010/main" val="12389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621825" y="1098435"/>
            <a:ext cx="5742178" cy="5574684"/>
            <a:chOff x="6346092" y="1013685"/>
            <a:chExt cx="5742178" cy="5574684"/>
          </a:xfrm>
        </p:grpSpPr>
        <p:grpSp>
          <p:nvGrpSpPr>
            <p:cNvPr id="12" name="Group 11"/>
            <p:cNvGrpSpPr/>
            <p:nvPr/>
          </p:nvGrpSpPr>
          <p:grpSpPr>
            <a:xfrm>
              <a:off x="6346092" y="1177217"/>
              <a:ext cx="5742178" cy="5411152"/>
              <a:chOff x="6285699" y="1177217"/>
              <a:chExt cx="5742178" cy="5411152"/>
            </a:xfrm>
          </p:grpSpPr>
          <p:sp>
            <p:nvSpPr>
              <p:cNvPr id="14" name="Rectangle 13"/>
              <p:cNvSpPr/>
              <p:nvPr/>
            </p:nvSpPr>
            <p:spPr>
              <a:xfrm>
                <a:off x="6285699" y="1177217"/>
                <a:ext cx="5742178" cy="5411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7105848" y="1195927"/>
                <a:ext cx="3231775" cy="5275221"/>
                <a:chOff x="8144330" y="1132725"/>
                <a:chExt cx="3272123" cy="5456571"/>
              </a:xfrm>
              <a:solidFill>
                <a:schemeClr val="bg1"/>
              </a:solidFill>
            </p:grpSpPr>
            <p:pic>
              <p:nvPicPr>
                <p:cNvPr id="16" name="Picture 15"/>
                <p:cNvPicPr>
                  <a:picLocks noChangeAspect="1"/>
                </p:cNvPicPr>
                <p:nvPr/>
              </p:nvPicPr>
              <p:blipFill>
                <a:blip r:embed="rId3"/>
                <a:stretch>
                  <a:fillRect/>
                </a:stretch>
              </p:blipFill>
              <p:spPr>
                <a:xfrm>
                  <a:off x="8144330" y="1132725"/>
                  <a:ext cx="3223453" cy="4863886"/>
                </a:xfrm>
                <a:prstGeom prst="rect">
                  <a:avLst/>
                </a:prstGeom>
                <a:grpFill/>
              </p:spPr>
            </p:pic>
            <p:grpSp>
              <p:nvGrpSpPr>
                <p:cNvPr id="17" name="Group 16"/>
                <p:cNvGrpSpPr/>
                <p:nvPr/>
              </p:nvGrpSpPr>
              <p:grpSpPr>
                <a:xfrm>
                  <a:off x="8326202" y="5897327"/>
                  <a:ext cx="3090251" cy="691969"/>
                  <a:chOff x="6386781" y="5865229"/>
                  <a:chExt cx="3386722" cy="778917"/>
                </a:xfrm>
                <a:grpFill/>
              </p:grpSpPr>
              <p:pic>
                <p:nvPicPr>
                  <p:cNvPr id="18" name="Picture 17"/>
                  <p:cNvPicPr>
                    <a:picLocks noChangeAspect="1"/>
                  </p:cNvPicPr>
                  <p:nvPr/>
                </p:nvPicPr>
                <p:blipFill>
                  <a:blip r:embed="rId4"/>
                  <a:stretch>
                    <a:fillRect/>
                  </a:stretch>
                </p:blipFill>
                <p:spPr>
                  <a:xfrm>
                    <a:off x="6386781" y="5914360"/>
                    <a:ext cx="450867" cy="273062"/>
                  </a:xfrm>
                  <a:prstGeom prst="rect">
                    <a:avLst/>
                  </a:prstGeom>
                  <a:grpFill/>
                </p:spPr>
              </p:pic>
              <p:pic>
                <p:nvPicPr>
                  <p:cNvPr id="19" name="Picture 18"/>
                  <p:cNvPicPr>
                    <a:picLocks noChangeAspect="1"/>
                  </p:cNvPicPr>
                  <p:nvPr/>
                </p:nvPicPr>
                <p:blipFill rotWithShape="1">
                  <a:blip r:embed="rId5"/>
                  <a:srcRect r="22080" b="16528"/>
                  <a:stretch/>
                </p:blipFill>
                <p:spPr>
                  <a:xfrm>
                    <a:off x="6386781" y="6322947"/>
                    <a:ext cx="450867" cy="273062"/>
                  </a:xfrm>
                  <a:prstGeom prst="rect">
                    <a:avLst/>
                  </a:prstGeom>
                  <a:grpFill/>
                </p:spPr>
              </p:pic>
              <p:sp>
                <p:nvSpPr>
                  <p:cNvPr id="20" name="TextBox 19"/>
                  <p:cNvSpPr txBox="1"/>
                  <p:nvPr/>
                </p:nvSpPr>
                <p:spPr>
                  <a:xfrm>
                    <a:off x="6944391" y="5865229"/>
                    <a:ext cx="2829112" cy="369332"/>
                  </a:xfrm>
                  <a:prstGeom prst="rect">
                    <a:avLst/>
                  </a:prstGeom>
                  <a:grpFill/>
                </p:spPr>
                <p:txBody>
                  <a:bodyPr wrap="square" rtlCol="0">
                    <a:spAutoFit/>
                  </a:bodyPr>
                  <a:lstStyle/>
                  <a:p>
                    <a:r>
                      <a:rPr lang="en-US" dirty="0" smtClean="0"/>
                      <a:t>Wetter than the average</a:t>
                    </a:r>
                    <a:endParaRPr lang="en-US" dirty="0"/>
                  </a:p>
                </p:txBody>
              </p:sp>
              <p:sp>
                <p:nvSpPr>
                  <p:cNvPr id="21" name="TextBox 20"/>
                  <p:cNvSpPr txBox="1"/>
                  <p:nvPr/>
                </p:nvSpPr>
                <p:spPr>
                  <a:xfrm>
                    <a:off x="6944391" y="6274813"/>
                    <a:ext cx="2829112" cy="369333"/>
                  </a:xfrm>
                  <a:prstGeom prst="rect">
                    <a:avLst/>
                  </a:prstGeom>
                  <a:grpFill/>
                </p:spPr>
                <p:txBody>
                  <a:bodyPr wrap="square" rtlCol="0">
                    <a:spAutoFit/>
                  </a:bodyPr>
                  <a:lstStyle/>
                  <a:p>
                    <a:r>
                      <a:rPr lang="en-US" dirty="0" smtClean="0"/>
                      <a:t>Dryer than the average</a:t>
                    </a:r>
                    <a:endParaRPr lang="en-US" dirty="0"/>
                  </a:p>
                </p:txBody>
              </p:sp>
            </p:grpSp>
          </p:grpSp>
        </p:grpSp>
        <p:sp>
          <p:nvSpPr>
            <p:cNvPr id="13" name="TextBox 12"/>
            <p:cNvSpPr txBox="1"/>
            <p:nvPr/>
          </p:nvSpPr>
          <p:spPr>
            <a:xfrm>
              <a:off x="6509310" y="1013685"/>
              <a:ext cx="4456579" cy="461665"/>
            </a:xfrm>
            <a:prstGeom prst="rect">
              <a:avLst/>
            </a:prstGeom>
            <a:solidFill>
              <a:schemeClr val="bg1"/>
            </a:solidFill>
          </p:spPr>
          <p:txBody>
            <a:bodyPr wrap="square" rtlCol="0">
              <a:spAutoFit/>
            </a:bodyPr>
            <a:lstStyle/>
            <a:p>
              <a:r>
                <a:rPr lang="en-US" sz="2400" dirty="0" smtClean="0"/>
                <a:t>Soil Moisture Management Zones</a:t>
              </a:r>
              <a:endParaRPr lang="en-US" sz="2400" dirty="0"/>
            </a:p>
          </p:txBody>
        </p:sp>
      </p:grpSp>
      <p:sp>
        <p:nvSpPr>
          <p:cNvPr id="3" name="TextBox 2"/>
          <p:cNvSpPr txBox="1"/>
          <p:nvPr/>
        </p:nvSpPr>
        <p:spPr>
          <a:xfrm>
            <a:off x="1040524" y="301810"/>
            <a:ext cx="9975819" cy="646331"/>
          </a:xfrm>
          <a:prstGeom prst="rect">
            <a:avLst/>
          </a:prstGeom>
          <a:noFill/>
        </p:spPr>
        <p:txBody>
          <a:bodyPr wrap="square" rtlCol="0">
            <a:spAutoFit/>
          </a:bodyPr>
          <a:lstStyle/>
          <a:p>
            <a:r>
              <a:rPr lang="en-US" sz="3600" dirty="0" smtClean="0"/>
              <a:t>Find the optimal location to sit the moisture sensors</a:t>
            </a:r>
          </a:p>
        </p:txBody>
      </p:sp>
      <p:sp>
        <p:nvSpPr>
          <p:cNvPr id="4" name="TextBox 3"/>
          <p:cNvSpPr txBox="1"/>
          <p:nvPr/>
        </p:nvSpPr>
        <p:spPr>
          <a:xfrm>
            <a:off x="1040831" y="2505619"/>
            <a:ext cx="4365621"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most centralized pixel inside each zone</a:t>
            </a:r>
          </a:p>
          <a:p>
            <a:pPr marL="342900" indent="-342900">
              <a:buFont typeface="Arial" panose="020B0604020202020204" pitchFamily="34" charset="0"/>
              <a:buChar char="•"/>
            </a:pPr>
            <a:r>
              <a:rPr lang="en-US" sz="2400" dirty="0" smtClean="0"/>
              <a:t>The least variable across time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i="1" dirty="0" err="1" smtClean="0"/>
              <a:t>Bwdist</a:t>
            </a:r>
            <a:r>
              <a:rPr lang="en-US" sz="2400" i="1" dirty="0" smtClean="0"/>
              <a:t> </a:t>
            </a:r>
            <a:r>
              <a:rPr lang="en-US" sz="2400" dirty="0" smtClean="0"/>
              <a:t>function that computes the Euclidean distance transform for each cell inside </a:t>
            </a:r>
            <a:r>
              <a:rPr lang="en-US" sz="2400" dirty="0"/>
              <a:t>the zone </a:t>
            </a:r>
            <a:r>
              <a:rPr lang="en-US" dirty="0" smtClean="0"/>
              <a:t>(Maurer, 2003)</a:t>
            </a:r>
            <a:endParaRPr lang="en-US" sz="2000" dirty="0"/>
          </a:p>
        </p:txBody>
      </p:sp>
      <p:sp>
        <p:nvSpPr>
          <p:cNvPr id="7" name="TextBox 6"/>
          <p:cNvSpPr txBox="1"/>
          <p:nvPr/>
        </p:nvSpPr>
        <p:spPr>
          <a:xfrm>
            <a:off x="5491511" y="5828924"/>
            <a:ext cx="6608152" cy="892552"/>
          </a:xfrm>
          <a:prstGeom prst="rect">
            <a:avLst/>
          </a:prstGeom>
          <a:noFill/>
        </p:spPr>
        <p:txBody>
          <a:bodyPr wrap="square" rtlCol="0">
            <a:spAutoFit/>
          </a:bodyPr>
          <a:lstStyle/>
          <a:p>
            <a:r>
              <a:rPr lang="en-US" sz="2000" dirty="0" smtClean="0">
                <a:solidFill>
                  <a:srgbClr val="FF0000"/>
                </a:solidFill>
              </a:rPr>
              <a:t>+</a:t>
            </a:r>
            <a:r>
              <a:rPr lang="en-US" sz="1600" dirty="0" smtClean="0">
                <a:solidFill>
                  <a:srgbClr val="FF0000"/>
                </a:solidFill>
              </a:rPr>
              <a:t> </a:t>
            </a:r>
            <a:r>
              <a:rPr lang="en-US" sz="1600" dirty="0" smtClean="0"/>
              <a:t>Optimal location of the soil moisture sensors for each zone. </a:t>
            </a:r>
          </a:p>
          <a:p>
            <a:r>
              <a:rPr lang="en-US" sz="1600" dirty="0" smtClean="0"/>
              <a:t>Zone 1: Wetter zone, Zone 2: Dryer zone</a:t>
            </a:r>
          </a:p>
          <a:p>
            <a:r>
              <a:rPr lang="en-US" sz="1600" dirty="0" smtClean="0"/>
              <a:t>Values closer to 1 indicates more centralized pixels</a:t>
            </a:r>
            <a:endParaRPr lang="en-US" sz="1600" dirty="0"/>
          </a:p>
        </p:txBody>
      </p:sp>
      <p:pic>
        <p:nvPicPr>
          <p:cNvPr id="8" name="Picture 7"/>
          <p:cNvPicPr>
            <a:picLocks noChangeAspect="1"/>
          </p:cNvPicPr>
          <p:nvPr/>
        </p:nvPicPr>
        <p:blipFill>
          <a:blip r:embed="rId6"/>
          <a:stretch>
            <a:fillRect/>
          </a:stretch>
        </p:blipFill>
        <p:spPr>
          <a:xfrm>
            <a:off x="5449455" y="1098435"/>
            <a:ext cx="5640779" cy="4822274"/>
          </a:xfrm>
          <a:prstGeom prst="rect">
            <a:avLst/>
          </a:prstGeom>
          <a:ln>
            <a:solidFill>
              <a:schemeClr val="tx1"/>
            </a:solidFill>
          </a:ln>
        </p:spPr>
      </p:pic>
      <p:sp>
        <p:nvSpPr>
          <p:cNvPr id="9" name="Slide Number Placeholder 8"/>
          <p:cNvSpPr>
            <a:spLocks noGrp="1"/>
          </p:cNvSpPr>
          <p:nvPr>
            <p:ph type="sldNum" sz="quarter" idx="12"/>
          </p:nvPr>
        </p:nvSpPr>
        <p:spPr/>
        <p:txBody>
          <a:bodyPr/>
          <a:lstStyle/>
          <a:p>
            <a:fld id="{124ADEA5-13B6-F74C-82F3-C2F27525F03E}" type="slidenum">
              <a:rPr lang="en-US" smtClean="0"/>
              <a:t>13</a:t>
            </a:fld>
            <a:endParaRPr lang="en-US"/>
          </a:p>
        </p:txBody>
      </p:sp>
      <p:pic>
        <p:nvPicPr>
          <p:cNvPr id="11" name="Picture 10"/>
          <p:cNvPicPr>
            <a:picLocks noChangeAspect="1"/>
          </p:cNvPicPr>
          <p:nvPr/>
        </p:nvPicPr>
        <p:blipFill>
          <a:blip r:embed="rId7"/>
          <a:stretch>
            <a:fillRect/>
          </a:stretch>
        </p:blipFill>
        <p:spPr>
          <a:xfrm>
            <a:off x="1040831" y="1388222"/>
            <a:ext cx="4205994" cy="705768"/>
          </a:xfrm>
          <a:prstGeom prst="rect">
            <a:avLst/>
          </a:prstGeom>
        </p:spPr>
      </p:pic>
    </p:spTree>
    <p:extLst>
      <p:ext uri="{BB962C8B-B14F-4D97-AF65-F5344CB8AC3E}">
        <p14:creationId xmlns:p14="http://schemas.microsoft.com/office/powerpoint/2010/main" val="101851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7538" y="183443"/>
            <a:ext cx="10478376" cy="646331"/>
          </a:xfrm>
          <a:prstGeom prst="rect">
            <a:avLst/>
          </a:prstGeom>
          <a:noFill/>
        </p:spPr>
        <p:txBody>
          <a:bodyPr wrap="square" rtlCol="0">
            <a:spAutoFit/>
          </a:bodyPr>
          <a:lstStyle/>
          <a:p>
            <a:r>
              <a:rPr lang="en-US" sz="3600" dirty="0" smtClean="0"/>
              <a:t>Soil moisture by defined zone</a:t>
            </a:r>
            <a:endParaRPr lang="en-US" sz="3600" dirty="0"/>
          </a:p>
        </p:txBody>
      </p:sp>
      <p:pic>
        <p:nvPicPr>
          <p:cNvPr id="5" name="Picture 4"/>
          <p:cNvPicPr>
            <a:picLocks noChangeAspect="1"/>
          </p:cNvPicPr>
          <p:nvPr/>
        </p:nvPicPr>
        <p:blipFill>
          <a:blip r:embed="rId3"/>
          <a:stretch>
            <a:fillRect/>
          </a:stretch>
        </p:blipFill>
        <p:spPr>
          <a:xfrm>
            <a:off x="4610831" y="860339"/>
            <a:ext cx="7092463" cy="5527761"/>
          </a:xfrm>
          <a:prstGeom prst="rect">
            <a:avLst/>
          </a:prstGeom>
        </p:spPr>
      </p:pic>
      <p:sp>
        <p:nvSpPr>
          <p:cNvPr id="3" name="Slide Number Placeholder 2"/>
          <p:cNvSpPr>
            <a:spLocks noGrp="1"/>
          </p:cNvSpPr>
          <p:nvPr>
            <p:ph type="sldNum" sz="quarter" idx="12"/>
          </p:nvPr>
        </p:nvSpPr>
        <p:spPr/>
        <p:txBody>
          <a:bodyPr/>
          <a:lstStyle/>
          <a:p>
            <a:fld id="{124ADEA5-13B6-F74C-82F3-C2F27525F03E}" type="slidenum">
              <a:rPr lang="en-US" smtClean="0"/>
              <a:t>14</a:t>
            </a:fld>
            <a:endParaRPr lang="en-US"/>
          </a:p>
        </p:txBody>
      </p:sp>
      <p:pic>
        <p:nvPicPr>
          <p:cNvPr id="8" name="Picture 7"/>
          <p:cNvPicPr>
            <a:picLocks noChangeAspect="1"/>
          </p:cNvPicPr>
          <p:nvPr/>
        </p:nvPicPr>
        <p:blipFill>
          <a:blip r:embed="rId4"/>
          <a:stretch>
            <a:fillRect/>
          </a:stretch>
        </p:blipFill>
        <p:spPr>
          <a:xfrm>
            <a:off x="1457382" y="1266825"/>
            <a:ext cx="2400243" cy="2464718"/>
          </a:xfrm>
          <a:prstGeom prst="rect">
            <a:avLst/>
          </a:prstGeom>
        </p:spPr>
      </p:pic>
      <p:pic>
        <p:nvPicPr>
          <p:cNvPr id="9" name="Picture 8"/>
          <p:cNvPicPr>
            <a:picLocks noChangeAspect="1"/>
          </p:cNvPicPr>
          <p:nvPr/>
        </p:nvPicPr>
        <p:blipFill>
          <a:blip r:embed="rId5"/>
          <a:stretch>
            <a:fillRect/>
          </a:stretch>
        </p:blipFill>
        <p:spPr>
          <a:xfrm>
            <a:off x="1457382" y="4000499"/>
            <a:ext cx="2400243" cy="2443159"/>
          </a:xfrm>
          <a:prstGeom prst="rect">
            <a:avLst/>
          </a:prstGeom>
        </p:spPr>
      </p:pic>
      <p:sp>
        <p:nvSpPr>
          <p:cNvPr id="10" name="Right Arrow 9"/>
          <p:cNvSpPr/>
          <p:nvPr/>
        </p:nvSpPr>
        <p:spPr>
          <a:xfrm rot="5400000">
            <a:off x="5581995" y="1758951"/>
            <a:ext cx="381549" cy="190500"/>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868020" y="1463478"/>
            <a:ext cx="1552575" cy="400110"/>
          </a:xfrm>
          <a:prstGeom prst="rect">
            <a:avLst/>
          </a:prstGeom>
          <a:noFill/>
        </p:spPr>
        <p:txBody>
          <a:bodyPr wrap="square" rtlCol="0">
            <a:spAutoFit/>
          </a:bodyPr>
          <a:lstStyle/>
          <a:p>
            <a:r>
              <a:rPr lang="en-US" sz="2000" dirty="0" smtClean="0"/>
              <a:t>Planting date</a:t>
            </a:r>
            <a:endParaRPr lang="en-US" sz="2000" dirty="0"/>
          </a:p>
        </p:txBody>
      </p:sp>
    </p:spTree>
    <p:extLst>
      <p:ext uri="{BB962C8B-B14F-4D97-AF65-F5344CB8AC3E}">
        <p14:creationId xmlns:p14="http://schemas.microsoft.com/office/powerpoint/2010/main" val="2048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7538" y="437967"/>
            <a:ext cx="10478376" cy="646331"/>
          </a:xfrm>
          <a:prstGeom prst="rect">
            <a:avLst/>
          </a:prstGeom>
          <a:noFill/>
        </p:spPr>
        <p:txBody>
          <a:bodyPr wrap="square" rtlCol="0">
            <a:spAutoFit/>
          </a:bodyPr>
          <a:lstStyle/>
          <a:p>
            <a:r>
              <a:rPr lang="en-US" sz="3600" dirty="0" smtClean="0"/>
              <a:t>Conclusions</a:t>
            </a:r>
            <a:endParaRPr lang="en-US" sz="3600" dirty="0"/>
          </a:p>
        </p:txBody>
      </p:sp>
      <p:sp>
        <p:nvSpPr>
          <p:cNvPr id="4" name="TextBox 3"/>
          <p:cNvSpPr txBox="1"/>
          <p:nvPr/>
        </p:nvSpPr>
        <p:spPr>
          <a:xfrm>
            <a:off x="1695450" y="1819275"/>
            <a:ext cx="9476899" cy="2616101"/>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We were able to determine soil moisture management zones using a temporally </a:t>
            </a:r>
            <a:r>
              <a:rPr lang="en-US" sz="2800" dirty="0" smtClean="0"/>
              <a:t>stability analysis</a:t>
            </a:r>
            <a:endParaRPr lang="en-US" sz="2800" dirty="0" smtClean="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smtClean="0"/>
              <a:t>We developed a protocol to determine the optimal siting of soil moisture sensors in an irrigated fields </a:t>
            </a:r>
          </a:p>
          <a:p>
            <a:pPr marL="285750" indent="-285750">
              <a:buFont typeface="Arial" panose="020B0604020202020204" pitchFamily="34" charset="0"/>
              <a:buChar char="•"/>
            </a:pPr>
            <a:endParaRPr lang="en-US" sz="2400" dirty="0"/>
          </a:p>
        </p:txBody>
      </p:sp>
      <p:sp>
        <p:nvSpPr>
          <p:cNvPr id="5" name="Slide Number Placeholder 4"/>
          <p:cNvSpPr>
            <a:spLocks noGrp="1"/>
          </p:cNvSpPr>
          <p:nvPr>
            <p:ph type="sldNum" sz="quarter" idx="12"/>
          </p:nvPr>
        </p:nvSpPr>
        <p:spPr/>
        <p:txBody>
          <a:bodyPr/>
          <a:lstStyle/>
          <a:p>
            <a:fld id="{124ADEA5-13B6-F74C-82F3-C2F27525F03E}" type="slidenum">
              <a:rPr lang="en-US" smtClean="0"/>
              <a:t>15</a:t>
            </a:fld>
            <a:endParaRPr lang="en-US"/>
          </a:p>
        </p:txBody>
      </p:sp>
    </p:spTree>
    <p:extLst>
      <p:ext uri="{BB962C8B-B14F-4D97-AF65-F5344CB8AC3E}">
        <p14:creationId xmlns:p14="http://schemas.microsoft.com/office/powerpoint/2010/main" val="774555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1324" y="266700"/>
            <a:ext cx="10478376" cy="646331"/>
          </a:xfrm>
          <a:prstGeom prst="rect">
            <a:avLst/>
          </a:prstGeom>
          <a:noFill/>
        </p:spPr>
        <p:txBody>
          <a:bodyPr wrap="square" rtlCol="0">
            <a:spAutoFit/>
          </a:bodyPr>
          <a:lstStyle/>
          <a:p>
            <a:r>
              <a:rPr lang="en-US" sz="3600" dirty="0" smtClean="0"/>
              <a:t>Future work</a:t>
            </a:r>
            <a:endParaRPr lang="en-US" sz="3600" dirty="0"/>
          </a:p>
        </p:txBody>
      </p:sp>
      <p:sp>
        <p:nvSpPr>
          <p:cNvPr id="13" name="TextBox 12"/>
          <p:cNvSpPr txBox="1"/>
          <p:nvPr/>
        </p:nvSpPr>
        <p:spPr>
          <a:xfrm>
            <a:off x="1277866" y="1805217"/>
            <a:ext cx="10105292"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Better </a:t>
            </a:r>
            <a:r>
              <a:rPr lang="en-US" sz="2400" dirty="0"/>
              <a:t>understanding </a:t>
            </a:r>
            <a:r>
              <a:rPr lang="en-US" sz="2400" dirty="0" smtClean="0"/>
              <a:t>of soil </a:t>
            </a:r>
            <a:r>
              <a:rPr lang="en-US" sz="2400" dirty="0"/>
              <a:t>physical properties </a:t>
            </a:r>
            <a:r>
              <a:rPr lang="en-US" sz="2400" dirty="0" smtClean="0"/>
              <a:t>that are governing </a:t>
            </a:r>
            <a:r>
              <a:rPr lang="en-US" sz="2400" dirty="0"/>
              <a:t>the distinct soil moisture patterns of the </a:t>
            </a:r>
            <a:r>
              <a:rPr lang="en-US" sz="2400" dirty="0" smtClean="0"/>
              <a:t>fields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Explore alternatives clustering and cluster evaluation approaches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Define a metric to determine the maximum number of clusters and the maximum number of soil moisture sensors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
        <p:nvSpPr>
          <p:cNvPr id="3" name="Slide Number Placeholder 2"/>
          <p:cNvSpPr>
            <a:spLocks noGrp="1"/>
          </p:cNvSpPr>
          <p:nvPr>
            <p:ph type="sldNum" sz="quarter" idx="12"/>
          </p:nvPr>
        </p:nvSpPr>
        <p:spPr/>
        <p:txBody>
          <a:bodyPr/>
          <a:lstStyle/>
          <a:p>
            <a:fld id="{124ADEA5-13B6-F74C-82F3-C2F27525F03E}" type="slidenum">
              <a:rPr lang="en-US" smtClean="0"/>
              <a:t>16</a:t>
            </a:fld>
            <a:endParaRPr lang="en-US"/>
          </a:p>
        </p:txBody>
      </p:sp>
    </p:spTree>
    <p:extLst>
      <p:ext uri="{BB962C8B-B14F-4D97-AF65-F5344CB8AC3E}">
        <p14:creationId xmlns:p14="http://schemas.microsoft.com/office/powerpoint/2010/main" val="6259252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24ADEA5-13B6-F74C-82F3-C2F27525F03E}" type="slidenum">
              <a:rPr lang="en-US" smtClean="0"/>
              <a:t>17</a:t>
            </a:fld>
            <a:endParaRPr lang="en-US"/>
          </a:p>
        </p:txBody>
      </p:sp>
      <p:sp>
        <p:nvSpPr>
          <p:cNvPr id="3" name="Rectangle 2"/>
          <p:cNvSpPr/>
          <p:nvPr/>
        </p:nvSpPr>
        <p:spPr>
          <a:xfrm>
            <a:off x="1411605" y="935058"/>
            <a:ext cx="9368790" cy="5355312"/>
          </a:xfrm>
          <a:prstGeom prst="rect">
            <a:avLst/>
          </a:prstGeom>
        </p:spPr>
        <p:txBody>
          <a:bodyPr wrap="square">
            <a:spAutoFit/>
          </a:bodyPr>
          <a:lstStyle/>
          <a:p>
            <a:r>
              <a:rPr lang="en-US" dirty="0">
                <a:solidFill>
                  <a:srgbClr val="222222"/>
                </a:solidFill>
                <a:latin typeface="Arial" panose="020B0604020202020204" pitchFamily="34" charset="0"/>
              </a:rPr>
              <a:t>Flowers, M., Weisz, R., &amp; White, J. G. (2005). Yield-based management zones and grid sampling strategies. Agronomy Journal, 97(3), 968-982.</a:t>
            </a:r>
            <a:endParaRPr lang="en-US" dirty="0" smtClean="0">
              <a:solidFill>
                <a:srgbClr val="222222"/>
              </a:solidFill>
              <a:latin typeface="Arial" panose="020B0604020202020204" pitchFamily="34" charset="0"/>
            </a:endParaRPr>
          </a:p>
          <a:p>
            <a:endParaRPr lang="en-US" dirty="0" smtClean="0">
              <a:solidFill>
                <a:srgbClr val="222222"/>
              </a:solidFill>
              <a:latin typeface="Arial" panose="020B0604020202020204" pitchFamily="34" charset="0"/>
            </a:endParaRPr>
          </a:p>
          <a:p>
            <a:r>
              <a:rPr lang="en-US" dirty="0" err="1" smtClean="0">
                <a:solidFill>
                  <a:srgbClr val="222222"/>
                </a:solidFill>
                <a:latin typeface="Arial" panose="020B0604020202020204" pitchFamily="34" charset="0"/>
              </a:rPr>
              <a:t>Fraisse</a:t>
            </a:r>
            <a:r>
              <a:rPr lang="en-US" dirty="0">
                <a:solidFill>
                  <a:srgbClr val="222222"/>
                </a:solidFill>
                <a:latin typeface="Arial" panose="020B0604020202020204" pitchFamily="34" charset="0"/>
              </a:rPr>
              <a:t>, C. W., Sudduth, K. A., &amp; Kitchen, N. R. (2001). Delineation of site-specific management zones by unsupervised classification of topographic attributes and soil electrical conductivity. </a:t>
            </a:r>
            <a:r>
              <a:rPr lang="en-US" i="1" dirty="0">
                <a:solidFill>
                  <a:srgbClr val="222222"/>
                </a:solidFill>
                <a:latin typeface="Arial" panose="020B0604020202020204" pitchFamily="34" charset="0"/>
              </a:rPr>
              <a:t>Transactions of the ASAE</a:t>
            </a:r>
            <a:r>
              <a:rPr lang="en-US" dirty="0">
                <a:solidFill>
                  <a:srgbClr val="222222"/>
                </a:solidFill>
                <a:latin typeface="Arial" panose="020B0604020202020204" pitchFamily="34" charset="0"/>
              </a:rPr>
              <a:t>, </a:t>
            </a:r>
            <a:r>
              <a:rPr lang="en-US" i="1" dirty="0">
                <a:solidFill>
                  <a:srgbClr val="222222"/>
                </a:solidFill>
                <a:latin typeface="Arial" panose="020B0604020202020204" pitchFamily="34" charset="0"/>
              </a:rPr>
              <a:t>44</a:t>
            </a:r>
            <a:r>
              <a:rPr lang="en-US" dirty="0">
                <a:solidFill>
                  <a:srgbClr val="222222"/>
                </a:solidFill>
                <a:latin typeface="Arial" panose="020B0604020202020204" pitchFamily="34" charset="0"/>
              </a:rPr>
              <a:t>(1), 155.</a:t>
            </a:r>
            <a:endParaRPr lang="en-US" dirty="0"/>
          </a:p>
          <a:p>
            <a:endParaRPr lang="en-US" dirty="0" smtClean="0">
              <a:solidFill>
                <a:srgbClr val="222222"/>
              </a:solidFill>
              <a:latin typeface="Arial" panose="020B0604020202020204" pitchFamily="34" charset="0"/>
            </a:endParaRPr>
          </a:p>
          <a:p>
            <a:r>
              <a:rPr lang="en-US" dirty="0">
                <a:solidFill>
                  <a:srgbClr val="222222"/>
                </a:solidFill>
                <a:latin typeface="Arial" panose="020B0604020202020204" pitchFamily="34" charset="0"/>
              </a:rPr>
              <a:t>Maurer, Calvin, </a:t>
            </a:r>
            <a:r>
              <a:rPr lang="en-US" dirty="0" err="1">
                <a:solidFill>
                  <a:srgbClr val="222222"/>
                </a:solidFill>
                <a:latin typeface="Arial" panose="020B0604020202020204" pitchFamily="34" charset="0"/>
              </a:rPr>
              <a:t>Rensheng</a:t>
            </a:r>
            <a:r>
              <a:rPr lang="en-US" dirty="0">
                <a:solidFill>
                  <a:srgbClr val="222222"/>
                </a:solidFill>
                <a:latin typeface="Arial" panose="020B0604020202020204" pitchFamily="34" charset="0"/>
              </a:rPr>
              <a:t> Qi, and Vijay </a:t>
            </a:r>
            <a:r>
              <a:rPr lang="en-US" dirty="0" err="1">
                <a:solidFill>
                  <a:srgbClr val="222222"/>
                </a:solidFill>
                <a:latin typeface="Arial" panose="020B0604020202020204" pitchFamily="34" charset="0"/>
              </a:rPr>
              <a:t>Raghavan</a:t>
            </a:r>
            <a:r>
              <a:rPr lang="en-US" dirty="0">
                <a:solidFill>
                  <a:srgbClr val="222222"/>
                </a:solidFill>
                <a:latin typeface="Arial" panose="020B0604020202020204" pitchFamily="34" charset="0"/>
              </a:rPr>
              <a:t>, "A Linear Time Algorithm for Computing Exact Euclidean Distance Transforms of Binary Images in Arbitrary Dimensions," IEEE Transactions on Pattern Analysis and Machine Intelligence, Vol. 25, No. 2, February 2003, pp. 265-270.</a:t>
            </a:r>
          </a:p>
          <a:p>
            <a:endParaRPr lang="en-US" dirty="0" smtClean="0">
              <a:solidFill>
                <a:srgbClr val="222222"/>
              </a:solidFill>
              <a:latin typeface="Arial" panose="020B0604020202020204" pitchFamily="34" charset="0"/>
            </a:endParaRPr>
          </a:p>
          <a:p>
            <a:r>
              <a:rPr lang="en-US" dirty="0">
                <a:solidFill>
                  <a:srgbClr val="222222"/>
                </a:solidFill>
                <a:latin typeface="Arial" panose="020B0604020202020204" pitchFamily="34" charset="0"/>
              </a:rPr>
              <a:t>Ortega, R. A., &amp; </a:t>
            </a:r>
            <a:r>
              <a:rPr lang="en-US" dirty="0" err="1">
                <a:solidFill>
                  <a:srgbClr val="222222"/>
                </a:solidFill>
                <a:latin typeface="Arial" panose="020B0604020202020204" pitchFamily="34" charset="0"/>
              </a:rPr>
              <a:t>Santibáñez</a:t>
            </a:r>
            <a:r>
              <a:rPr lang="en-US" dirty="0">
                <a:solidFill>
                  <a:srgbClr val="222222"/>
                </a:solidFill>
                <a:latin typeface="Arial" panose="020B0604020202020204" pitchFamily="34" charset="0"/>
              </a:rPr>
              <a:t>, O. A. (2007). Determination of management zones in corn (</a:t>
            </a:r>
            <a:r>
              <a:rPr lang="en-US" dirty="0" err="1">
                <a:solidFill>
                  <a:srgbClr val="222222"/>
                </a:solidFill>
                <a:latin typeface="Arial" panose="020B0604020202020204" pitchFamily="34" charset="0"/>
              </a:rPr>
              <a:t>Zea</a:t>
            </a:r>
            <a:r>
              <a:rPr lang="en-US" dirty="0">
                <a:solidFill>
                  <a:srgbClr val="222222"/>
                </a:solidFill>
                <a:latin typeface="Arial" panose="020B0604020202020204" pitchFamily="34" charset="0"/>
              </a:rPr>
              <a:t> mays L.) based on soil fertility. Computers and Electronics in agriculture, 58(1), 49-59</a:t>
            </a:r>
            <a:r>
              <a:rPr lang="en-US" dirty="0" smtClean="0">
                <a:solidFill>
                  <a:srgbClr val="222222"/>
                </a:solidFill>
                <a:latin typeface="Arial" panose="020B0604020202020204" pitchFamily="34" charset="0"/>
              </a:rPr>
              <a:t>.</a:t>
            </a:r>
          </a:p>
          <a:p>
            <a:endParaRPr lang="en-US" dirty="0">
              <a:solidFill>
                <a:srgbClr val="222222"/>
              </a:solidFill>
              <a:latin typeface="Arial" panose="020B0604020202020204" pitchFamily="34" charset="0"/>
            </a:endParaRPr>
          </a:p>
          <a:p>
            <a:r>
              <a:rPr lang="en-US" dirty="0" err="1">
                <a:solidFill>
                  <a:srgbClr val="222222"/>
                </a:solidFill>
                <a:latin typeface="Arial" panose="020B0604020202020204" pitchFamily="34" charset="0"/>
              </a:rPr>
              <a:t>Rouseeuw</a:t>
            </a:r>
            <a:r>
              <a:rPr lang="en-US" dirty="0">
                <a:solidFill>
                  <a:srgbClr val="222222"/>
                </a:solidFill>
                <a:latin typeface="Arial" panose="020B0604020202020204" pitchFamily="34" charset="0"/>
              </a:rPr>
              <a:t>, P. J. “Silhouettes: a graphical aid to the interpretation and validation of cluster analysis.” Journal of Computational and Applied Mathematics. Vol. 20, No. 1, 1987, pp. </a:t>
            </a:r>
            <a:r>
              <a:rPr lang="en-US" smtClean="0">
                <a:solidFill>
                  <a:srgbClr val="222222"/>
                </a:solidFill>
                <a:latin typeface="Arial" panose="020B0604020202020204" pitchFamily="34" charset="0"/>
              </a:rPr>
              <a:t>53–65</a:t>
            </a:r>
            <a:endParaRPr lang="en-US" dirty="0" smtClean="0">
              <a:solidFill>
                <a:srgbClr val="222222"/>
              </a:solidFill>
              <a:latin typeface="Arial" panose="020B0604020202020204" pitchFamily="34" charset="0"/>
            </a:endParaRPr>
          </a:p>
        </p:txBody>
      </p:sp>
      <p:sp>
        <p:nvSpPr>
          <p:cNvPr id="4" name="TextBox 3"/>
          <p:cNvSpPr txBox="1"/>
          <p:nvPr/>
        </p:nvSpPr>
        <p:spPr>
          <a:xfrm>
            <a:off x="1091324" y="266700"/>
            <a:ext cx="10478376" cy="646331"/>
          </a:xfrm>
          <a:prstGeom prst="rect">
            <a:avLst/>
          </a:prstGeom>
          <a:noFill/>
        </p:spPr>
        <p:txBody>
          <a:bodyPr wrap="square" rtlCol="0">
            <a:spAutoFit/>
          </a:bodyPr>
          <a:lstStyle/>
          <a:p>
            <a:r>
              <a:rPr lang="en-US" sz="3600" dirty="0" smtClean="0"/>
              <a:t>References</a:t>
            </a:r>
            <a:endParaRPr lang="en-US" sz="3600" dirty="0"/>
          </a:p>
        </p:txBody>
      </p:sp>
    </p:spTree>
    <p:extLst>
      <p:ext uri="{BB962C8B-B14F-4D97-AF65-F5344CB8AC3E}">
        <p14:creationId xmlns:p14="http://schemas.microsoft.com/office/powerpoint/2010/main" val="31601415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1324" y="266700"/>
            <a:ext cx="10478376" cy="1200329"/>
          </a:xfrm>
          <a:prstGeom prst="rect">
            <a:avLst/>
          </a:prstGeom>
          <a:noFill/>
        </p:spPr>
        <p:txBody>
          <a:bodyPr wrap="square" rtlCol="0">
            <a:spAutoFit/>
          </a:bodyPr>
          <a:lstStyle/>
          <a:p>
            <a:r>
              <a:rPr lang="en-US" sz="3600" dirty="0" smtClean="0"/>
              <a:t>Acknowledge </a:t>
            </a:r>
          </a:p>
          <a:p>
            <a:endParaRPr lang="en-US" sz="3600" dirty="0"/>
          </a:p>
        </p:txBody>
      </p:sp>
      <p:sp>
        <p:nvSpPr>
          <p:cNvPr id="3" name="TextBox 2"/>
          <p:cNvSpPr txBox="1"/>
          <p:nvPr/>
        </p:nvSpPr>
        <p:spPr>
          <a:xfrm>
            <a:off x="6506480" y="1616098"/>
            <a:ext cx="4390120" cy="646331"/>
          </a:xfrm>
          <a:prstGeom prst="rect">
            <a:avLst/>
          </a:prstGeom>
          <a:noFill/>
        </p:spPr>
        <p:txBody>
          <a:bodyPr wrap="square" rtlCol="0">
            <a:spAutoFit/>
          </a:bodyPr>
          <a:lstStyle/>
          <a:p>
            <a:r>
              <a:rPr lang="en-US" dirty="0" smtClean="0">
                <a:hlinkClick r:id="rId2"/>
              </a:rPr>
              <a:t>https</a:t>
            </a:r>
            <a:r>
              <a:rPr lang="en-US" dirty="0">
                <a:hlinkClick r:id="rId2"/>
              </a:rPr>
              <a:t>://github.com/prossini1/Optimal-siting-of-soil-moisture-sensors-in-irrigated-fields</a:t>
            </a:r>
            <a:endParaRPr lang="en-US" dirty="0"/>
          </a:p>
        </p:txBody>
      </p:sp>
      <p:sp>
        <p:nvSpPr>
          <p:cNvPr id="6" name="TextBox 5"/>
          <p:cNvSpPr txBox="1"/>
          <p:nvPr/>
        </p:nvSpPr>
        <p:spPr>
          <a:xfrm>
            <a:off x="1178168" y="1280201"/>
            <a:ext cx="3270738" cy="2585323"/>
          </a:xfrm>
          <a:prstGeom prst="rect">
            <a:avLst/>
          </a:prstGeom>
          <a:noFill/>
        </p:spPr>
        <p:txBody>
          <a:bodyPr wrap="square" rtlCol="0">
            <a:spAutoFit/>
          </a:bodyPr>
          <a:lstStyle/>
          <a:p>
            <a:r>
              <a:rPr lang="en-US" sz="2400" dirty="0" smtClean="0"/>
              <a:t>Dr. Andres Patrignani</a:t>
            </a:r>
          </a:p>
          <a:p>
            <a:r>
              <a:rPr lang="en-US" sz="2400" dirty="0" smtClean="0"/>
              <a:t>Dr. Ignacio Ciampitti</a:t>
            </a:r>
          </a:p>
          <a:p>
            <a:r>
              <a:rPr lang="en-US" sz="2400" dirty="0" smtClean="0"/>
              <a:t>Dr. Trevor Hefley</a:t>
            </a:r>
          </a:p>
          <a:p>
            <a:endParaRPr lang="en-US" sz="2400" dirty="0" smtClean="0"/>
          </a:p>
          <a:p>
            <a:r>
              <a:rPr lang="en-US" sz="2400" dirty="0" err="1" smtClean="0"/>
              <a:t>Patrignani’s</a:t>
            </a:r>
            <a:r>
              <a:rPr lang="en-US" sz="2400" dirty="0" smtClean="0"/>
              <a:t> Lab</a:t>
            </a:r>
          </a:p>
          <a:p>
            <a:r>
              <a:rPr lang="en-US" sz="2400" dirty="0"/>
              <a:t>Ray and </a:t>
            </a:r>
            <a:r>
              <a:rPr lang="en-US" sz="2400" dirty="0" smtClean="0"/>
              <a:t>Ryan </a:t>
            </a:r>
            <a:r>
              <a:rPr lang="en-US" sz="2400" dirty="0"/>
              <a:t>Flickner</a:t>
            </a:r>
          </a:p>
          <a:p>
            <a:endParaRPr lang="en-US" dirty="0"/>
          </a:p>
        </p:txBody>
      </p:sp>
      <p:sp>
        <p:nvSpPr>
          <p:cNvPr id="8" name="TextBox 7"/>
          <p:cNvSpPr txBox="1"/>
          <p:nvPr/>
        </p:nvSpPr>
        <p:spPr>
          <a:xfrm>
            <a:off x="1178168" y="4170233"/>
            <a:ext cx="3416300" cy="461665"/>
          </a:xfrm>
          <a:prstGeom prst="rect">
            <a:avLst/>
          </a:prstGeom>
          <a:noFill/>
        </p:spPr>
        <p:txBody>
          <a:bodyPr wrap="square" rtlCol="0">
            <a:spAutoFit/>
          </a:bodyPr>
          <a:lstStyle/>
          <a:p>
            <a:r>
              <a:rPr lang="en-US" sz="2400" dirty="0" smtClean="0"/>
              <a:t>Funding agency</a:t>
            </a:r>
            <a:endParaRPr lang="en-US" sz="2400" dirty="0"/>
          </a:p>
        </p:txBody>
      </p:sp>
      <p:pic>
        <p:nvPicPr>
          <p:cNvPr id="10" name="Picture 9"/>
          <p:cNvPicPr>
            <a:picLocks noChangeAspect="1"/>
          </p:cNvPicPr>
          <p:nvPr/>
        </p:nvPicPr>
        <p:blipFill>
          <a:blip r:embed="rId3"/>
          <a:stretch>
            <a:fillRect/>
          </a:stretch>
        </p:blipFill>
        <p:spPr>
          <a:xfrm>
            <a:off x="1283676" y="4750832"/>
            <a:ext cx="2673107" cy="1706007"/>
          </a:xfrm>
          <a:prstGeom prst="rect">
            <a:avLst/>
          </a:prstGeom>
        </p:spPr>
      </p:pic>
      <p:sp>
        <p:nvSpPr>
          <p:cNvPr id="12" name="TextBox 11"/>
          <p:cNvSpPr txBox="1"/>
          <p:nvPr/>
        </p:nvSpPr>
        <p:spPr>
          <a:xfrm>
            <a:off x="6373447" y="3885648"/>
            <a:ext cx="4364892" cy="707886"/>
          </a:xfrm>
          <a:prstGeom prst="rect">
            <a:avLst/>
          </a:prstGeom>
          <a:solidFill>
            <a:srgbClr val="00B050"/>
          </a:solidFill>
          <a:ln>
            <a:noFill/>
          </a:ln>
        </p:spPr>
        <p:txBody>
          <a:bodyPr wrap="square" rtlCol="0">
            <a:spAutoFit/>
          </a:bodyPr>
          <a:lstStyle/>
          <a:p>
            <a:pPr algn="ctr"/>
            <a:r>
              <a:rPr lang="en-US" sz="4000" b="1" dirty="0" smtClean="0">
                <a:solidFill>
                  <a:schemeClr val="bg1"/>
                </a:solidFill>
              </a:rPr>
              <a:t>Thanks </a:t>
            </a:r>
            <a:endParaRPr lang="en-US" sz="4000" b="1" dirty="0">
              <a:solidFill>
                <a:schemeClr val="bg1"/>
              </a:solidFill>
            </a:endParaRPr>
          </a:p>
        </p:txBody>
      </p:sp>
      <p:sp>
        <p:nvSpPr>
          <p:cNvPr id="13" name="TextBox 12"/>
          <p:cNvSpPr txBox="1"/>
          <p:nvPr/>
        </p:nvSpPr>
        <p:spPr>
          <a:xfrm>
            <a:off x="6373446" y="4631898"/>
            <a:ext cx="4364893" cy="707886"/>
          </a:xfrm>
          <a:prstGeom prst="rect">
            <a:avLst/>
          </a:prstGeom>
          <a:solidFill>
            <a:srgbClr val="00B050"/>
          </a:solidFill>
          <a:ln>
            <a:noFill/>
          </a:ln>
        </p:spPr>
        <p:txBody>
          <a:bodyPr wrap="square" rtlCol="0">
            <a:spAutoFit/>
          </a:bodyPr>
          <a:lstStyle/>
          <a:p>
            <a:pPr algn="ctr"/>
            <a:r>
              <a:rPr lang="en-US" sz="4000" b="1" dirty="0" smtClean="0">
                <a:solidFill>
                  <a:schemeClr val="bg1"/>
                </a:solidFill>
              </a:rPr>
              <a:t>Questions </a:t>
            </a:r>
            <a:endParaRPr lang="en-US" sz="4000" b="1" dirty="0">
              <a:solidFill>
                <a:schemeClr val="bg1"/>
              </a:solidFill>
            </a:endParaRPr>
          </a:p>
        </p:txBody>
      </p:sp>
      <p:sp>
        <p:nvSpPr>
          <p:cNvPr id="14" name="TextBox 13"/>
          <p:cNvSpPr txBox="1"/>
          <p:nvPr/>
        </p:nvSpPr>
        <p:spPr>
          <a:xfrm>
            <a:off x="6373446" y="5395537"/>
            <a:ext cx="4364893" cy="707886"/>
          </a:xfrm>
          <a:prstGeom prst="rect">
            <a:avLst/>
          </a:prstGeom>
          <a:solidFill>
            <a:srgbClr val="00B050"/>
          </a:solidFill>
          <a:ln>
            <a:noFill/>
          </a:ln>
        </p:spPr>
        <p:txBody>
          <a:bodyPr wrap="square" rtlCol="0">
            <a:spAutoFit/>
          </a:bodyPr>
          <a:lstStyle/>
          <a:p>
            <a:pPr algn="ctr"/>
            <a:r>
              <a:rPr lang="en-US" sz="4000" b="1" dirty="0" smtClean="0">
                <a:solidFill>
                  <a:schemeClr val="bg1"/>
                </a:solidFill>
              </a:rPr>
              <a:t>Suggestions </a:t>
            </a:r>
            <a:endParaRPr lang="en-US" sz="4000" b="1" dirty="0">
              <a:solidFill>
                <a:schemeClr val="bg1"/>
              </a:solidFill>
            </a:endParaRPr>
          </a:p>
        </p:txBody>
      </p:sp>
      <p:sp>
        <p:nvSpPr>
          <p:cNvPr id="5" name="Slide Number Placeholder 4"/>
          <p:cNvSpPr>
            <a:spLocks noGrp="1"/>
          </p:cNvSpPr>
          <p:nvPr>
            <p:ph type="sldNum" sz="quarter" idx="12"/>
          </p:nvPr>
        </p:nvSpPr>
        <p:spPr/>
        <p:txBody>
          <a:bodyPr/>
          <a:lstStyle/>
          <a:p>
            <a:fld id="{124ADEA5-13B6-F74C-82F3-C2F27525F03E}" type="slidenum">
              <a:rPr lang="en-US" smtClean="0"/>
              <a:t>18</a:t>
            </a:fld>
            <a:endParaRPr lang="en-US"/>
          </a:p>
        </p:txBody>
      </p:sp>
      <p:pic>
        <p:nvPicPr>
          <p:cNvPr id="4" name="Picture 3"/>
          <p:cNvPicPr>
            <a:picLocks noChangeAspect="1"/>
          </p:cNvPicPr>
          <p:nvPr/>
        </p:nvPicPr>
        <p:blipFill>
          <a:blip r:embed="rId4"/>
          <a:stretch>
            <a:fillRect/>
          </a:stretch>
        </p:blipFill>
        <p:spPr>
          <a:xfrm>
            <a:off x="6619875" y="1015307"/>
            <a:ext cx="1727574" cy="644882"/>
          </a:xfrm>
          <a:prstGeom prst="rect">
            <a:avLst/>
          </a:prstGeom>
        </p:spPr>
      </p:pic>
    </p:spTree>
    <p:extLst>
      <p:ext uri="{BB962C8B-B14F-4D97-AF65-F5344CB8AC3E}">
        <p14:creationId xmlns:p14="http://schemas.microsoft.com/office/powerpoint/2010/main" val="786900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1324" y="266700"/>
            <a:ext cx="10478376" cy="646331"/>
          </a:xfrm>
          <a:prstGeom prst="rect">
            <a:avLst/>
          </a:prstGeom>
          <a:noFill/>
        </p:spPr>
        <p:txBody>
          <a:bodyPr wrap="square" rtlCol="0">
            <a:spAutoFit/>
          </a:bodyPr>
          <a:lstStyle/>
          <a:p>
            <a:r>
              <a:rPr lang="en-US" sz="3600" dirty="0" smtClean="0"/>
              <a:t>How to find the optimal locations to sit the SMS</a:t>
            </a:r>
            <a:endParaRPr lang="en-US" sz="3600" dirty="0"/>
          </a:p>
        </p:txBody>
      </p:sp>
      <p:pic>
        <p:nvPicPr>
          <p:cNvPr id="2" name="Picture 1"/>
          <p:cNvPicPr>
            <a:picLocks noChangeAspect="1"/>
          </p:cNvPicPr>
          <p:nvPr/>
        </p:nvPicPr>
        <p:blipFill>
          <a:blip r:embed="rId2"/>
          <a:stretch>
            <a:fillRect/>
          </a:stretch>
        </p:blipFill>
        <p:spPr>
          <a:xfrm>
            <a:off x="1751581" y="913031"/>
            <a:ext cx="8979481" cy="5546848"/>
          </a:xfrm>
          <a:prstGeom prst="rect">
            <a:avLst/>
          </a:prstGeom>
        </p:spPr>
      </p:pic>
      <p:sp>
        <p:nvSpPr>
          <p:cNvPr id="4" name="Slide Number Placeholder 3"/>
          <p:cNvSpPr>
            <a:spLocks noGrp="1"/>
          </p:cNvSpPr>
          <p:nvPr>
            <p:ph type="sldNum" sz="quarter" idx="12"/>
          </p:nvPr>
        </p:nvSpPr>
        <p:spPr/>
        <p:txBody>
          <a:bodyPr/>
          <a:lstStyle/>
          <a:p>
            <a:fld id="{124ADEA5-13B6-F74C-82F3-C2F27525F03E}" type="slidenum">
              <a:rPr lang="en-US" smtClean="0"/>
              <a:t>19</a:t>
            </a:fld>
            <a:endParaRPr lang="en-US"/>
          </a:p>
        </p:txBody>
      </p:sp>
    </p:spTree>
    <p:extLst>
      <p:ext uri="{BB962C8B-B14F-4D97-AF65-F5344CB8AC3E}">
        <p14:creationId xmlns:p14="http://schemas.microsoft.com/office/powerpoint/2010/main" val="29532013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24ADEA5-13B6-F74C-82F3-C2F27525F03E}" type="slidenum">
              <a:rPr lang="en-US" smtClean="0"/>
              <a:t>2</a:t>
            </a:fld>
            <a:endParaRPr lang="en-US"/>
          </a:p>
        </p:txBody>
      </p:sp>
      <p:grpSp>
        <p:nvGrpSpPr>
          <p:cNvPr id="12" name="Group 11"/>
          <p:cNvGrpSpPr/>
          <p:nvPr/>
        </p:nvGrpSpPr>
        <p:grpSpPr>
          <a:xfrm>
            <a:off x="7081362" y="648620"/>
            <a:ext cx="3702050" cy="5707731"/>
            <a:chOff x="4949190" y="745806"/>
            <a:chExt cx="3702050" cy="5707731"/>
          </a:xfrm>
        </p:grpSpPr>
        <p:pic>
          <p:nvPicPr>
            <p:cNvPr id="7" name="Picture 6"/>
            <p:cNvPicPr>
              <a:picLocks noChangeAspect="1"/>
            </p:cNvPicPr>
            <p:nvPr/>
          </p:nvPicPr>
          <p:blipFill>
            <a:blip r:embed="rId3"/>
            <a:stretch>
              <a:fillRect/>
            </a:stretch>
          </p:blipFill>
          <p:spPr>
            <a:xfrm>
              <a:off x="4949190" y="745806"/>
              <a:ext cx="3352793" cy="5707731"/>
            </a:xfrm>
            <a:prstGeom prst="rect">
              <a:avLst/>
            </a:prstGeom>
          </p:spPr>
        </p:pic>
        <p:sp>
          <p:nvSpPr>
            <p:cNvPr id="11" name="TextBox 10"/>
            <p:cNvSpPr txBox="1"/>
            <p:nvPr/>
          </p:nvSpPr>
          <p:spPr>
            <a:xfrm>
              <a:off x="7715250" y="745806"/>
              <a:ext cx="935990" cy="646331"/>
            </a:xfrm>
            <a:prstGeom prst="rect">
              <a:avLst/>
            </a:prstGeom>
            <a:noFill/>
          </p:spPr>
          <p:txBody>
            <a:bodyPr wrap="square" rtlCol="0">
              <a:spAutoFit/>
            </a:bodyPr>
            <a:lstStyle/>
            <a:p>
              <a:r>
                <a:rPr lang="en-US" sz="3600" dirty="0" smtClean="0">
                  <a:solidFill>
                    <a:schemeClr val="bg1"/>
                  </a:solidFill>
                  <a:latin typeface="NSimSun" panose="02010609030101010101" pitchFamily="49" charset="-122"/>
                  <a:ea typeface="NSimSun" panose="02010609030101010101" pitchFamily="49" charset="-122"/>
                </a:rPr>
                <a:t>♂</a:t>
              </a:r>
              <a:endParaRPr lang="en-US" sz="7200" dirty="0">
                <a:solidFill>
                  <a:schemeClr val="bg1"/>
                </a:solidFill>
              </a:endParaRPr>
            </a:p>
          </p:txBody>
        </p:sp>
      </p:grpSp>
      <p:pic>
        <p:nvPicPr>
          <p:cNvPr id="13" name="Picture 12"/>
          <p:cNvPicPr>
            <a:picLocks noChangeAspect="1"/>
          </p:cNvPicPr>
          <p:nvPr/>
        </p:nvPicPr>
        <p:blipFill rotWithShape="1">
          <a:blip r:embed="rId4"/>
          <a:srcRect t="13586" r="30596"/>
          <a:stretch/>
        </p:blipFill>
        <p:spPr>
          <a:xfrm rot="16200000">
            <a:off x="1972569" y="1503717"/>
            <a:ext cx="1200718" cy="3203938"/>
          </a:xfrm>
          <a:prstGeom prst="rect">
            <a:avLst/>
          </a:prstGeom>
          <a:effectLst>
            <a:outerShdw blurRad="50800" dist="50800" dir="5400000" algn="ctr" rotWithShape="0">
              <a:schemeClr val="bg1">
                <a:lumMod val="85000"/>
              </a:schemeClr>
            </a:outerShdw>
          </a:effectLst>
        </p:spPr>
      </p:pic>
      <p:cxnSp>
        <p:nvCxnSpPr>
          <p:cNvPr id="14" name="Straight Arrow Connector 13"/>
          <p:cNvCxnSpPr/>
          <p:nvPr/>
        </p:nvCxnSpPr>
        <p:spPr>
          <a:xfrm flipH="1">
            <a:off x="2572928" y="3697186"/>
            <a:ext cx="1461862" cy="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14925" y="3888359"/>
            <a:ext cx="1262357" cy="707886"/>
          </a:xfrm>
          <a:prstGeom prst="rect">
            <a:avLst/>
          </a:prstGeom>
          <a:noFill/>
        </p:spPr>
        <p:txBody>
          <a:bodyPr wrap="square" rtlCol="0">
            <a:spAutoFit/>
          </a:bodyPr>
          <a:lstStyle/>
          <a:p>
            <a:pPr algn="ctr"/>
            <a:r>
              <a:rPr lang="en-US" sz="2000" dirty="0" smtClean="0">
                <a:latin typeface="Helvetica Neue" charset="0"/>
                <a:ea typeface="Helvetica Neue" charset="0"/>
                <a:cs typeface="Helvetica Neue" charset="0"/>
              </a:rPr>
              <a:t>12 cm rods</a:t>
            </a:r>
            <a:endParaRPr lang="en-US" sz="2000" dirty="0">
              <a:latin typeface="Helvetica Neue" charset="0"/>
              <a:ea typeface="Helvetica Neue" charset="0"/>
              <a:cs typeface="Helvetica Neue" charset="0"/>
            </a:endParaRPr>
          </a:p>
        </p:txBody>
      </p:sp>
      <p:pic>
        <p:nvPicPr>
          <p:cNvPr id="18" name="Picture 17"/>
          <p:cNvPicPr>
            <a:picLocks noChangeAspect="1"/>
          </p:cNvPicPr>
          <p:nvPr/>
        </p:nvPicPr>
        <p:blipFill>
          <a:blip r:embed="rId5"/>
          <a:stretch>
            <a:fillRect/>
          </a:stretch>
        </p:blipFill>
        <p:spPr>
          <a:xfrm>
            <a:off x="4489811" y="2531944"/>
            <a:ext cx="1457325" cy="1511551"/>
          </a:xfrm>
          <a:prstGeom prst="rect">
            <a:avLst/>
          </a:prstGeom>
        </p:spPr>
      </p:pic>
      <p:sp>
        <p:nvSpPr>
          <p:cNvPr id="19" name="TextBox 18"/>
          <p:cNvSpPr txBox="1"/>
          <p:nvPr/>
        </p:nvSpPr>
        <p:spPr>
          <a:xfrm>
            <a:off x="4226832" y="4760342"/>
            <a:ext cx="2287417" cy="707886"/>
          </a:xfrm>
          <a:prstGeom prst="rect">
            <a:avLst/>
          </a:prstGeom>
          <a:noFill/>
        </p:spPr>
        <p:txBody>
          <a:bodyPr wrap="square" rtlCol="0">
            <a:spAutoFit/>
          </a:bodyPr>
          <a:lstStyle/>
          <a:p>
            <a:r>
              <a:rPr lang="en-US" sz="2000" dirty="0" smtClean="0"/>
              <a:t>One million times smaller in volume</a:t>
            </a:r>
            <a:endParaRPr lang="en-US" sz="2000" dirty="0"/>
          </a:p>
        </p:txBody>
      </p:sp>
      <p:sp>
        <p:nvSpPr>
          <p:cNvPr id="6" name="Title 1"/>
          <p:cNvSpPr>
            <a:spLocks noGrp="1"/>
          </p:cNvSpPr>
          <p:nvPr>
            <p:ph type="title"/>
          </p:nvPr>
        </p:nvSpPr>
        <p:spPr>
          <a:xfrm>
            <a:off x="1342201" y="1030790"/>
            <a:ext cx="5739161" cy="922253"/>
          </a:xfrm>
          <a:solidFill>
            <a:schemeClr val="bg1"/>
          </a:solidFill>
        </p:spPr>
        <p:txBody>
          <a:bodyPr>
            <a:noAutofit/>
          </a:bodyPr>
          <a:lstStyle/>
          <a:p>
            <a:pPr algn="l"/>
            <a:r>
              <a:rPr lang="en-US" sz="3200" b="1" dirty="0" smtClean="0"/>
              <a:t>How do you select the location of a limited number of soil moisture sensors?</a:t>
            </a:r>
            <a:endParaRPr lang="en-US" sz="3200" b="1" dirty="0"/>
          </a:p>
        </p:txBody>
      </p:sp>
    </p:spTree>
    <p:extLst>
      <p:ext uri="{BB962C8B-B14F-4D97-AF65-F5344CB8AC3E}">
        <p14:creationId xmlns:p14="http://schemas.microsoft.com/office/powerpoint/2010/main" val="214284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24ADEA5-13B6-F74C-82F3-C2F27525F03E}" type="slidenum">
              <a:rPr lang="en-US" smtClean="0"/>
              <a:t>3</a:t>
            </a:fld>
            <a:endParaRPr lang="en-US"/>
          </a:p>
        </p:txBody>
      </p:sp>
      <p:sp>
        <p:nvSpPr>
          <p:cNvPr id="3" name="TextBox 2"/>
          <p:cNvSpPr txBox="1"/>
          <p:nvPr/>
        </p:nvSpPr>
        <p:spPr>
          <a:xfrm>
            <a:off x="1028700" y="1001094"/>
            <a:ext cx="4033926" cy="461665"/>
          </a:xfrm>
          <a:prstGeom prst="rect">
            <a:avLst/>
          </a:prstGeom>
          <a:noFill/>
          <a:ln>
            <a:noFill/>
          </a:ln>
        </p:spPr>
        <p:txBody>
          <a:bodyPr wrap="square" rtlCol="0">
            <a:spAutoFit/>
          </a:bodyPr>
          <a:lstStyle/>
          <a:p>
            <a:r>
              <a:rPr lang="en-US" sz="2400" dirty="0" smtClean="0"/>
              <a:t>Subjective methods:</a:t>
            </a:r>
            <a:endParaRPr lang="en-US" sz="2400" dirty="0"/>
          </a:p>
        </p:txBody>
      </p:sp>
      <p:sp>
        <p:nvSpPr>
          <p:cNvPr id="4" name="TextBox 3"/>
          <p:cNvSpPr txBox="1"/>
          <p:nvPr/>
        </p:nvSpPr>
        <p:spPr>
          <a:xfrm>
            <a:off x="2078021" y="1611782"/>
            <a:ext cx="8142638"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Farmers: the </a:t>
            </a:r>
            <a:r>
              <a:rPr lang="en-US" sz="2400" b="1" dirty="0" smtClean="0"/>
              <a:t>closest place </a:t>
            </a:r>
            <a:r>
              <a:rPr lang="en-US" sz="2400" dirty="0" smtClean="0"/>
              <a:t>to the center of the pivot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Companies: Select a </a:t>
            </a:r>
            <a:r>
              <a:rPr lang="en-US" sz="2400" b="1" dirty="0" smtClean="0"/>
              <a:t>representative site </a:t>
            </a:r>
            <a:r>
              <a:rPr lang="en-US" sz="2400" dirty="0" smtClean="0"/>
              <a:t>of the field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Researches: based on </a:t>
            </a:r>
            <a:r>
              <a:rPr lang="en-US" sz="2400" b="1" dirty="0" smtClean="0"/>
              <a:t>management zones</a:t>
            </a:r>
          </a:p>
          <a:p>
            <a:pPr marL="800100" lvl="1" indent="-342900">
              <a:buFont typeface="Arial" panose="020B0604020202020204" pitchFamily="34" charset="0"/>
              <a:buChar char="•"/>
            </a:pPr>
            <a:r>
              <a:rPr lang="en-US" sz="2400" dirty="0" smtClean="0"/>
              <a:t>Yield monitors </a:t>
            </a:r>
            <a:r>
              <a:rPr lang="en-US" dirty="0" smtClean="0"/>
              <a:t>(Flowers et al</a:t>
            </a:r>
            <a:r>
              <a:rPr lang="en-US" dirty="0"/>
              <a:t>,</a:t>
            </a:r>
            <a:r>
              <a:rPr lang="en-US" dirty="0" smtClean="0"/>
              <a:t> 2005)</a:t>
            </a:r>
            <a:endParaRPr lang="en-US" dirty="0"/>
          </a:p>
          <a:p>
            <a:pPr marL="800100" lvl="1" indent="-342900">
              <a:buFont typeface="Arial" panose="020B0604020202020204" pitchFamily="34" charset="0"/>
              <a:buChar char="•"/>
            </a:pPr>
            <a:r>
              <a:rPr lang="en-US" sz="2400" dirty="0" smtClean="0"/>
              <a:t>Topographic indices and EC </a:t>
            </a:r>
            <a:r>
              <a:rPr lang="en-US" dirty="0" smtClean="0"/>
              <a:t>(</a:t>
            </a:r>
            <a:r>
              <a:rPr lang="en-US" dirty="0" err="1" smtClean="0"/>
              <a:t>Frausse</a:t>
            </a:r>
            <a:r>
              <a:rPr lang="en-US" dirty="0" smtClean="0"/>
              <a:t> et al, 2001) </a:t>
            </a:r>
          </a:p>
          <a:p>
            <a:pPr marL="800100" lvl="1" indent="-342900">
              <a:buFont typeface="Arial" panose="020B0604020202020204" pitchFamily="34" charset="0"/>
              <a:buChar char="•"/>
            </a:pPr>
            <a:r>
              <a:rPr lang="en-US" sz="2400" dirty="0" smtClean="0"/>
              <a:t>Soil fertility approach </a:t>
            </a:r>
            <a:r>
              <a:rPr lang="en-US" dirty="0" smtClean="0"/>
              <a:t>(</a:t>
            </a:r>
            <a:r>
              <a:rPr lang="es-ES" dirty="0" smtClean="0"/>
              <a:t>Ortega</a:t>
            </a:r>
            <a:r>
              <a:rPr lang="es-ES" dirty="0"/>
              <a:t> </a:t>
            </a:r>
            <a:r>
              <a:rPr lang="es-ES" dirty="0" smtClean="0"/>
              <a:t>&amp; Santibáñez, 2007) </a:t>
            </a:r>
            <a:endParaRPr lang="en-US" sz="2400" dirty="0" smtClean="0"/>
          </a:p>
        </p:txBody>
      </p:sp>
      <p:sp>
        <p:nvSpPr>
          <p:cNvPr id="5" name="TextBox 4"/>
          <p:cNvSpPr txBox="1"/>
          <p:nvPr/>
        </p:nvSpPr>
        <p:spPr>
          <a:xfrm>
            <a:off x="1409700" y="5372314"/>
            <a:ext cx="10287000" cy="830997"/>
          </a:xfrm>
          <a:prstGeom prst="rect">
            <a:avLst/>
          </a:prstGeom>
          <a:noFill/>
        </p:spPr>
        <p:txBody>
          <a:bodyPr wrap="square" rtlCol="0">
            <a:spAutoFit/>
          </a:bodyPr>
          <a:lstStyle/>
          <a:p>
            <a:r>
              <a:rPr lang="en-US" sz="2400" dirty="0" smtClean="0"/>
              <a:t>However, there is not </a:t>
            </a:r>
            <a:r>
              <a:rPr lang="en-US" sz="2400" b="1" dirty="0" smtClean="0"/>
              <a:t>a quantitative method </a:t>
            </a:r>
            <a:r>
              <a:rPr lang="en-US" sz="2400" dirty="0" smtClean="0"/>
              <a:t>to decide where sit the soil moisture sensors based on soil moisture</a:t>
            </a:r>
            <a:endParaRPr lang="en-US" sz="2400" dirty="0"/>
          </a:p>
        </p:txBody>
      </p:sp>
      <p:sp>
        <p:nvSpPr>
          <p:cNvPr id="6" name="TextBox 5"/>
          <p:cNvSpPr txBox="1"/>
          <p:nvPr/>
        </p:nvSpPr>
        <p:spPr>
          <a:xfrm>
            <a:off x="1028700" y="205740"/>
            <a:ext cx="10241280" cy="646331"/>
          </a:xfrm>
          <a:prstGeom prst="rect">
            <a:avLst/>
          </a:prstGeom>
          <a:noFill/>
        </p:spPr>
        <p:txBody>
          <a:bodyPr wrap="square" rtlCol="0">
            <a:spAutoFit/>
          </a:bodyPr>
          <a:lstStyle/>
          <a:p>
            <a:r>
              <a:rPr lang="en-US" sz="3600" dirty="0" smtClean="0">
                <a:latin typeface="+mj-lt"/>
              </a:rPr>
              <a:t>Current tools to take a decision </a:t>
            </a:r>
            <a:endParaRPr lang="en-US" sz="3600" dirty="0">
              <a:latin typeface="+mj-lt"/>
            </a:endParaRPr>
          </a:p>
        </p:txBody>
      </p:sp>
    </p:spTree>
    <p:extLst>
      <p:ext uri="{BB962C8B-B14F-4D97-AF65-F5344CB8AC3E}">
        <p14:creationId xmlns:p14="http://schemas.microsoft.com/office/powerpoint/2010/main" val="9887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187669" y="540452"/>
            <a:ext cx="9584164" cy="646331"/>
          </a:xfrm>
          <a:prstGeom prst="rect">
            <a:avLst/>
          </a:prstGeom>
          <a:noFill/>
        </p:spPr>
        <p:txBody>
          <a:bodyPr wrap="square" rtlCol="0">
            <a:spAutoFit/>
          </a:bodyPr>
          <a:lstStyle/>
          <a:p>
            <a:r>
              <a:rPr lang="en-US" sz="3600" dirty="0" smtClean="0">
                <a:latin typeface="+mj-lt"/>
              </a:rPr>
              <a:t>Why optimal siting is important?</a:t>
            </a:r>
            <a:endParaRPr lang="en-US" sz="3600" dirty="0">
              <a:latin typeface="+mj-lt"/>
            </a:endParaRPr>
          </a:p>
        </p:txBody>
      </p:sp>
      <mc:AlternateContent xmlns:mc="http://schemas.openxmlformats.org/markup-compatibility/2006" xmlns:a14="http://schemas.microsoft.com/office/drawing/2010/main">
        <mc:Choice Requires="a14">
          <p:sp>
            <p:nvSpPr>
              <p:cNvPr id="4" name="TextBox 3"/>
              <p:cNvSpPr txBox="1"/>
              <p:nvPr/>
            </p:nvSpPr>
            <p:spPr>
              <a:xfrm>
                <a:off x="1598843" y="1593566"/>
                <a:ext cx="9879724" cy="3732432"/>
              </a:xfrm>
              <a:prstGeom prst="rect">
                <a:avLst/>
              </a:prstGeom>
              <a:noFill/>
            </p:spPr>
            <p:txBody>
              <a:bodyPr wrap="square" rtlCol="0">
                <a:spAutoFit/>
              </a:bodyPr>
              <a:lstStyle/>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Small sensor footprint (volume of measure </a:t>
                </a:r>
                <a14:m>
                  <m:oMath xmlns:m="http://schemas.openxmlformats.org/officeDocument/2006/math">
                    <m:r>
                      <a:rPr lang="en-US" sz="2400" b="1" i="1">
                        <a:latin typeface="Cambria Math" charset="0"/>
                        <a:ea typeface="Helvetica Neue" charset="0"/>
                        <a:cs typeface="Helvetica Neue" charset="0"/>
                      </a:rPr>
                      <m:t>𝟏𝟔𝟎𝟎</m:t>
                    </m:r>
                    <m:r>
                      <a:rPr lang="en-US" sz="2400" b="1" i="1">
                        <a:latin typeface="Cambria Math" charset="0"/>
                        <a:ea typeface="Helvetica Neue" charset="0"/>
                        <a:cs typeface="Helvetica Neue" charset="0"/>
                      </a:rPr>
                      <m:t> </m:t>
                    </m:r>
                    <m:sSup>
                      <m:sSupPr>
                        <m:ctrlPr>
                          <a:rPr lang="en-US" sz="2400" b="1" i="1">
                            <a:latin typeface="Cambria Math" panose="02040503050406030204" pitchFamily="18" charset="0"/>
                            <a:ea typeface="Helvetica Neue" charset="0"/>
                            <a:cs typeface="Helvetica Neue" charset="0"/>
                          </a:rPr>
                        </m:ctrlPr>
                      </m:sSupPr>
                      <m:e>
                        <m:r>
                          <a:rPr lang="en-US" sz="2400" b="1" i="1">
                            <a:latin typeface="Cambria Math" charset="0"/>
                            <a:ea typeface="Helvetica Neue" charset="0"/>
                            <a:cs typeface="Helvetica Neue" charset="0"/>
                          </a:rPr>
                          <m:t>𝒄𝒎</m:t>
                        </m:r>
                      </m:e>
                      <m:sup>
                        <m:r>
                          <a:rPr lang="en-US" sz="2400" b="1" i="1">
                            <a:latin typeface="Cambria Math" charset="0"/>
                            <a:ea typeface="Helvetica Neue" charset="0"/>
                            <a:cs typeface="Helvetica Neue" charset="0"/>
                          </a:rPr>
                          <m:t>𝟑</m:t>
                        </m:r>
                      </m:sup>
                    </m:sSup>
                  </m:oMath>
                </a14:m>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High spatial variability of soil moisture across the field</a:t>
                </a:r>
              </a:p>
              <a:p>
                <a:pPr marL="800100" lvl="1" indent="-342900">
                  <a:buFont typeface="Arial" panose="020B0604020202020204" pitchFamily="34" charset="0"/>
                  <a:buChar char="•"/>
                </a:pPr>
                <a:endParaRPr lang="en-US" sz="2400" dirty="0" smtClean="0"/>
              </a:p>
              <a:p>
                <a:pPr marL="800100" lvl="1" indent="-342900">
                  <a:buFont typeface="Arial" panose="020B0604020202020204" pitchFamily="34" charset="0"/>
                  <a:buChar char="•"/>
                </a:pPr>
                <a:r>
                  <a:rPr lang="en-US" sz="2400" dirty="0" smtClean="0"/>
                  <a:t>Soil </a:t>
                </a:r>
                <a:r>
                  <a:rPr lang="en-US" sz="2400" dirty="0"/>
                  <a:t>type, soil texture, topography, crop </a:t>
                </a:r>
                <a:r>
                  <a:rPr lang="en-US" sz="2400" dirty="0" smtClean="0"/>
                  <a:t>rotation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Measurements </a:t>
                </a:r>
                <a:r>
                  <a:rPr lang="en-US" sz="2400" dirty="0"/>
                  <a:t>highly </a:t>
                </a:r>
                <a:r>
                  <a:rPr lang="en-US" sz="2400" dirty="0" smtClean="0"/>
                  <a:t>related with soil moisture location</a:t>
                </a:r>
              </a:p>
              <a:p>
                <a:pPr marL="342900" indent="-342900">
                  <a:buFont typeface="Arial" panose="020B0604020202020204" pitchFamily="34" charset="0"/>
                  <a:buChar char="•"/>
                </a:pPr>
                <a:endParaRPr lang="en-US" sz="2400" dirty="0"/>
              </a:p>
              <a:p>
                <a:endParaRPr lang="en-US" sz="2000"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1598843" y="1593566"/>
                <a:ext cx="9879724" cy="3732432"/>
              </a:xfrm>
              <a:prstGeom prst="rect">
                <a:avLst/>
              </a:prstGeom>
              <a:blipFill>
                <a:blip r:embed="rId2"/>
                <a:stretch>
                  <a:fillRect l="-8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24ADEA5-13B6-F74C-82F3-C2F27525F03E}" type="slidenum">
              <a:rPr lang="en-US" smtClean="0"/>
              <a:t>4</a:t>
            </a:fld>
            <a:endParaRPr lang="en-US"/>
          </a:p>
        </p:txBody>
      </p:sp>
    </p:spTree>
    <p:extLst>
      <p:ext uri="{BB962C8B-B14F-4D97-AF65-F5344CB8AC3E}">
        <p14:creationId xmlns:p14="http://schemas.microsoft.com/office/powerpoint/2010/main" val="282603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03699" y="300461"/>
            <a:ext cx="10046192" cy="2492990"/>
          </a:xfrm>
          <a:prstGeom prst="rect">
            <a:avLst/>
          </a:prstGeom>
          <a:noFill/>
        </p:spPr>
        <p:txBody>
          <a:bodyPr wrap="square" rtlCol="0">
            <a:spAutoFit/>
          </a:bodyPr>
          <a:lstStyle/>
          <a:p>
            <a:r>
              <a:rPr lang="en-US" sz="3200" b="1" dirty="0" smtClean="0">
                <a:latin typeface="+mj-lt"/>
              </a:rPr>
              <a:t>Research questions</a:t>
            </a:r>
          </a:p>
          <a:p>
            <a:endParaRPr lang="en-US" sz="2400" dirty="0" smtClean="0"/>
          </a:p>
          <a:p>
            <a:pPr marL="342900" indent="-342900">
              <a:buFont typeface="+mj-lt"/>
              <a:buAutoNum type="arabicPeriod"/>
            </a:pPr>
            <a:r>
              <a:rPr lang="en-US" sz="2400" dirty="0" smtClean="0"/>
              <a:t>Where do we place a limited number of soil moisture sensors?</a:t>
            </a:r>
          </a:p>
          <a:p>
            <a:pPr marL="342900" indent="-342900">
              <a:buFont typeface="+mj-lt"/>
              <a:buAutoNum type="arabicPeriod"/>
            </a:pPr>
            <a:endParaRPr lang="en-US" sz="2400" dirty="0" smtClean="0"/>
          </a:p>
          <a:p>
            <a:pPr marL="342900" indent="-342900">
              <a:buFont typeface="+mj-lt"/>
              <a:buAutoNum type="arabicPeriod"/>
            </a:pPr>
            <a:r>
              <a:rPr lang="en-US" sz="2400" dirty="0" smtClean="0"/>
              <a:t>What are the soil physical properties driving soil moisture spatial and temporal variability?</a:t>
            </a:r>
          </a:p>
        </p:txBody>
      </p:sp>
      <p:sp>
        <p:nvSpPr>
          <p:cNvPr id="4" name="Rectangle 3"/>
          <p:cNvSpPr/>
          <p:nvPr/>
        </p:nvSpPr>
        <p:spPr>
          <a:xfrm>
            <a:off x="1203699" y="4915940"/>
            <a:ext cx="10046192" cy="1384995"/>
          </a:xfrm>
          <a:prstGeom prst="rect">
            <a:avLst/>
          </a:prstGeom>
        </p:spPr>
        <p:txBody>
          <a:bodyPr wrap="square">
            <a:spAutoFit/>
          </a:bodyPr>
          <a:lstStyle/>
          <a:p>
            <a:pPr>
              <a:defRPr/>
            </a:pPr>
            <a:r>
              <a:rPr lang="en-US" sz="3200" b="1" dirty="0"/>
              <a:t>Hypothesis</a:t>
            </a:r>
            <a:endParaRPr lang="en-US" sz="3600" b="1" dirty="0"/>
          </a:p>
          <a:p>
            <a:pPr>
              <a:defRPr/>
            </a:pPr>
            <a:r>
              <a:rPr lang="en-US" sz="2400" dirty="0" smtClean="0"/>
              <a:t>Large production </a:t>
            </a:r>
            <a:r>
              <a:rPr lang="en-US" sz="2400" dirty="0"/>
              <a:t>fields exhibit temporally stable soil moisture patterns that can be used to guide the permanent siting of soil moisture sensors</a:t>
            </a:r>
            <a:r>
              <a:rPr lang="en-US" sz="2800" dirty="0"/>
              <a:t>. </a:t>
            </a:r>
            <a:endParaRPr lang="en-US" sz="1050" dirty="0"/>
          </a:p>
        </p:txBody>
      </p:sp>
      <p:sp>
        <p:nvSpPr>
          <p:cNvPr id="7" name="TextBox 6"/>
          <p:cNvSpPr txBox="1"/>
          <p:nvPr/>
        </p:nvSpPr>
        <p:spPr>
          <a:xfrm>
            <a:off x="1203699" y="3048651"/>
            <a:ext cx="9979127" cy="1323439"/>
          </a:xfrm>
          <a:prstGeom prst="rect">
            <a:avLst/>
          </a:prstGeom>
          <a:noFill/>
        </p:spPr>
        <p:txBody>
          <a:bodyPr wrap="square" rtlCol="0">
            <a:spAutoFit/>
          </a:bodyPr>
          <a:lstStyle/>
          <a:p>
            <a:r>
              <a:rPr lang="en-US" sz="3200" b="1" dirty="0" smtClean="0"/>
              <a:t>Objective</a:t>
            </a:r>
          </a:p>
          <a:p>
            <a:r>
              <a:rPr lang="en-US" sz="2400" dirty="0" smtClean="0"/>
              <a:t>Develop a quantitative protocol to decide the optimal location of a limited number of soil moisture sensors in irrigated fields</a:t>
            </a:r>
            <a:endParaRPr lang="en-US" sz="2400" dirty="0"/>
          </a:p>
        </p:txBody>
      </p:sp>
      <p:sp>
        <p:nvSpPr>
          <p:cNvPr id="8" name="Slide Number Placeholder 7"/>
          <p:cNvSpPr>
            <a:spLocks noGrp="1"/>
          </p:cNvSpPr>
          <p:nvPr>
            <p:ph type="sldNum" sz="quarter" idx="12"/>
          </p:nvPr>
        </p:nvSpPr>
        <p:spPr/>
        <p:txBody>
          <a:bodyPr/>
          <a:lstStyle/>
          <a:p>
            <a:fld id="{124ADEA5-13B6-F74C-82F3-C2F27525F03E}" type="slidenum">
              <a:rPr lang="en-US" smtClean="0"/>
              <a:t>5</a:t>
            </a:fld>
            <a:endParaRPr lang="en-US"/>
          </a:p>
        </p:txBody>
      </p:sp>
      <p:sp>
        <p:nvSpPr>
          <p:cNvPr id="9" name="Rectangle 8"/>
          <p:cNvSpPr/>
          <p:nvPr/>
        </p:nvSpPr>
        <p:spPr>
          <a:xfrm>
            <a:off x="1129803" y="1062182"/>
            <a:ext cx="8585698" cy="581891"/>
          </a:xfrm>
          <a:prstGeom prst="rect">
            <a:avLst/>
          </a:prstGeom>
          <a:noFill/>
          <a:ln w="698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4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0959" y="311552"/>
            <a:ext cx="7998373" cy="646331"/>
          </a:xfrm>
          <a:prstGeom prst="rect">
            <a:avLst/>
          </a:prstGeom>
          <a:noFill/>
        </p:spPr>
        <p:txBody>
          <a:bodyPr wrap="square" rtlCol="0">
            <a:spAutoFit/>
          </a:bodyPr>
          <a:lstStyle/>
          <a:p>
            <a:r>
              <a:rPr lang="en-US" sz="3600" dirty="0" smtClean="0">
                <a:latin typeface="+mj-lt"/>
              </a:rPr>
              <a:t>Irrigated production fields in the study</a:t>
            </a:r>
            <a:endParaRPr lang="en-US" sz="3600" dirty="0">
              <a:latin typeface="+mj-lt"/>
            </a:endParaRPr>
          </a:p>
        </p:txBody>
      </p:sp>
      <p:sp>
        <p:nvSpPr>
          <p:cNvPr id="4" name="TextBox 3"/>
          <p:cNvSpPr txBox="1"/>
          <p:nvPr/>
        </p:nvSpPr>
        <p:spPr>
          <a:xfrm>
            <a:off x="1161046" y="1227847"/>
            <a:ext cx="5439779" cy="1938992"/>
          </a:xfrm>
          <a:prstGeom prst="rect">
            <a:avLst/>
          </a:prstGeom>
          <a:noFill/>
        </p:spPr>
        <p:txBody>
          <a:bodyPr wrap="square" rtlCol="0">
            <a:spAutoFit/>
          </a:bodyPr>
          <a:lstStyle/>
          <a:p>
            <a:r>
              <a:rPr lang="es-UY" sz="2400" dirty="0" smtClean="0"/>
              <a:t>2018 – Hutchinson, KS.</a:t>
            </a:r>
          </a:p>
          <a:p>
            <a:r>
              <a:rPr lang="en-US" sz="2400" dirty="0" smtClean="0">
                <a:latin typeface="Calibri" panose="020F0502020204030204" pitchFamily="34" charset="0"/>
                <a:ea typeface="Calibri" panose="020F0502020204030204" pitchFamily="34" charset="0"/>
                <a:cs typeface="Times New Roman" panose="02020603050405020304" pitchFamily="18" charset="0"/>
              </a:rPr>
              <a:t>Area: 115 acres</a:t>
            </a:r>
          </a:p>
          <a:p>
            <a:r>
              <a:rPr lang="en-US" sz="2400" dirty="0" smtClean="0">
                <a:latin typeface="Calibri" panose="020F0502020204030204" pitchFamily="34" charset="0"/>
                <a:ea typeface="Calibri" panose="020F0502020204030204" pitchFamily="34" charset="0"/>
                <a:cs typeface="Times New Roman" panose="02020603050405020304" pitchFamily="18" charset="0"/>
              </a:rPr>
              <a:t>Irrigation technology: Central pivot</a:t>
            </a:r>
          </a:p>
          <a:p>
            <a:r>
              <a:rPr lang="en-US" sz="2400" dirty="0" smtClean="0">
                <a:latin typeface="Calibri" panose="020F0502020204030204" pitchFamily="34" charset="0"/>
                <a:ea typeface="Calibri" panose="020F0502020204030204" pitchFamily="34" charset="0"/>
                <a:cs typeface="Times New Roman" panose="02020603050405020304" pitchFamily="18" charset="0"/>
              </a:rPr>
              <a:t>Crop: Corn</a:t>
            </a:r>
          </a:p>
          <a:p>
            <a:r>
              <a:rPr lang="en-US" sz="2400" dirty="0" smtClean="0">
                <a:latin typeface="Calibri" panose="020F0502020204030204" pitchFamily="34" charset="0"/>
                <a:ea typeface="Calibri" panose="020F0502020204030204" pitchFamily="34" charset="0"/>
                <a:cs typeface="Times New Roman" panose="02020603050405020304" pitchFamily="18" charset="0"/>
              </a:rPr>
              <a:t>Main soil type: </a:t>
            </a:r>
            <a:r>
              <a:rPr lang="en-US" sz="2400" dirty="0" err="1" smtClean="0">
                <a:latin typeface="Calibri" panose="020F0502020204030204" pitchFamily="34" charset="0"/>
                <a:ea typeface="Calibri" panose="020F0502020204030204" pitchFamily="34" charset="0"/>
                <a:cs typeface="Times New Roman" panose="02020603050405020304" pitchFamily="18" charset="0"/>
              </a:rPr>
              <a:t>Udic</a:t>
            </a: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err="1" smtClean="0">
                <a:latin typeface="Calibri" panose="020F0502020204030204" pitchFamily="34" charset="0"/>
                <a:ea typeface="Calibri" panose="020F0502020204030204" pitchFamily="34" charset="0"/>
                <a:cs typeface="Times New Roman" panose="02020603050405020304" pitchFamily="18" charset="0"/>
              </a:rPr>
              <a:t>Argiustolls</a:t>
            </a:r>
            <a:endParaRPr lang="en-US" dirty="0"/>
          </a:p>
        </p:txBody>
      </p:sp>
      <p:sp>
        <p:nvSpPr>
          <p:cNvPr id="5" name="Rectangle 4"/>
          <p:cNvSpPr/>
          <p:nvPr/>
        </p:nvSpPr>
        <p:spPr>
          <a:xfrm>
            <a:off x="6316308" y="1114209"/>
            <a:ext cx="5732817" cy="2591016"/>
          </a:xfrm>
          <a:prstGeom prst="rect">
            <a:avLst/>
          </a:prstGeom>
          <a:noFill/>
          <a:ln w="698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453034" y="1227847"/>
            <a:ext cx="5303053" cy="2677656"/>
          </a:xfrm>
          <a:prstGeom prst="rect">
            <a:avLst/>
          </a:prstGeom>
        </p:spPr>
        <p:txBody>
          <a:bodyPr wrap="square">
            <a:spAutoFit/>
          </a:bodyPr>
          <a:lstStyle/>
          <a:p>
            <a:r>
              <a:rPr lang="es-UY" sz="2400" dirty="0"/>
              <a:t>2019 – </a:t>
            </a:r>
            <a:r>
              <a:rPr lang="es-UY" sz="2400" dirty="0" err="1"/>
              <a:t>Moundridge</a:t>
            </a:r>
            <a:r>
              <a:rPr lang="es-UY" sz="2400" dirty="0"/>
              <a:t>, </a:t>
            </a:r>
            <a:r>
              <a:rPr lang="es-UY" sz="2400" dirty="0" smtClean="0"/>
              <a:t>KS.</a:t>
            </a:r>
            <a:endParaRPr lang="es-UY" sz="2400" dirty="0"/>
          </a:p>
          <a:p>
            <a:r>
              <a:rPr lang="en-US" sz="2400" dirty="0" smtClean="0">
                <a:latin typeface="Calibri" panose="020F0502020204030204" pitchFamily="34" charset="0"/>
                <a:ea typeface="Calibri" panose="020F0502020204030204" pitchFamily="34" charset="0"/>
                <a:cs typeface="Times New Roman" panose="02020603050405020304" pitchFamily="18" charset="0"/>
              </a:rPr>
              <a:t>Area: 54 acres</a:t>
            </a:r>
          </a:p>
          <a:p>
            <a:r>
              <a:rPr lang="en-US" sz="2400" dirty="0" smtClean="0">
                <a:latin typeface="Calibri" panose="020F0502020204030204" pitchFamily="34" charset="0"/>
                <a:cs typeface="Times New Roman" panose="02020603050405020304" pitchFamily="18" charset="0"/>
              </a:rPr>
              <a:t>Irrigation Technology: Central pivot-movie dip irrigation</a:t>
            </a:r>
          </a:p>
          <a:p>
            <a:r>
              <a:rPr lang="en-US" sz="2400" dirty="0" smtClean="0">
                <a:latin typeface="Calibri" panose="020F0502020204030204" pitchFamily="34" charset="0"/>
                <a:cs typeface="Times New Roman" panose="02020603050405020304" pitchFamily="18" charset="0"/>
              </a:rPr>
              <a:t>Crop: Corn</a:t>
            </a:r>
          </a:p>
          <a:p>
            <a:r>
              <a:rPr lang="en-US" sz="2400" dirty="0">
                <a:latin typeface="Calibri" panose="020F0502020204030204" pitchFamily="34" charset="0"/>
                <a:ea typeface="Calibri" panose="020F0502020204030204" pitchFamily="34" charset="0"/>
                <a:cs typeface="Times New Roman" panose="02020603050405020304" pitchFamily="18" charset="0"/>
              </a:rPr>
              <a:t>Main soil type: </a:t>
            </a:r>
            <a:r>
              <a:rPr lang="en-US" sz="2400" dirty="0" err="1" smtClean="0">
                <a:latin typeface="Calibri" panose="020F0502020204030204" pitchFamily="34" charset="0"/>
                <a:ea typeface="Calibri" panose="020F0502020204030204" pitchFamily="34" charset="0"/>
                <a:cs typeface="Times New Roman" panose="02020603050405020304" pitchFamily="18" charset="0"/>
              </a:rPr>
              <a:t>Pachic</a:t>
            </a: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err="1" smtClean="0">
                <a:latin typeface="Calibri" panose="020F0502020204030204" pitchFamily="34" charset="0"/>
                <a:ea typeface="Calibri" panose="020F0502020204030204" pitchFamily="34" charset="0"/>
                <a:cs typeface="Times New Roman" panose="02020603050405020304" pitchFamily="18" charset="0"/>
              </a:rPr>
              <a:t>Udertic</a:t>
            </a:r>
            <a:r>
              <a:rPr lang="en-US" sz="2400" dirty="0" smtClean="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Argiustolls</a:t>
            </a:r>
            <a:endParaRPr lang="en-US" sz="2400" dirty="0"/>
          </a:p>
          <a:p>
            <a:endParaRPr lang="es-UY" sz="2400" dirty="0"/>
          </a:p>
        </p:txBody>
      </p:sp>
      <p:sp>
        <p:nvSpPr>
          <p:cNvPr id="2" name="TextBox 1"/>
          <p:cNvSpPr txBox="1"/>
          <p:nvPr/>
        </p:nvSpPr>
        <p:spPr>
          <a:xfrm>
            <a:off x="1130959" y="4184449"/>
            <a:ext cx="7070066" cy="2677656"/>
          </a:xfrm>
          <a:prstGeom prst="rect">
            <a:avLst/>
          </a:prstGeom>
          <a:noFill/>
        </p:spPr>
        <p:txBody>
          <a:bodyPr wrap="square" rtlCol="0">
            <a:spAutoFit/>
          </a:bodyPr>
          <a:lstStyle/>
          <a:p>
            <a:r>
              <a:rPr lang="en-US" sz="2400" b="1" dirty="0" smtClean="0"/>
              <a:t>Data analysis:</a:t>
            </a:r>
          </a:p>
          <a:p>
            <a:pPr marL="342900" indent="-342900">
              <a:buFont typeface="Arial" panose="020B0604020202020204" pitchFamily="34" charset="0"/>
              <a:buChar char="•"/>
            </a:pPr>
            <a:r>
              <a:rPr lang="en-US" sz="2400" dirty="0" err="1" smtClean="0"/>
              <a:t>Matlab</a:t>
            </a:r>
            <a:r>
              <a:rPr lang="en-US" sz="2400" dirty="0" smtClean="0"/>
              <a:t> R 2018b</a:t>
            </a:r>
          </a:p>
          <a:p>
            <a:pPr marL="342900" indent="-342900">
              <a:buFont typeface="Arial" panose="020B0604020202020204" pitchFamily="34" charset="0"/>
              <a:buChar char="•"/>
            </a:pPr>
            <a:r>
              <a:rPr lang="en-US" sz="2400" dirty="0" smtClean="0"/>
              <a:t>Mapping toolbox</a:t>
            </a:r>
          </a:p>
          <a:p>
            <a:pPr marL="342900" indent="-342900">
              <a:buFont typeface="Arial" panose="020B0604020202020204" pitchFamily="34" charset="0"/>
              <a:buChar char="•"/>
            </a:pPr>
            <a:r>
              <a:rPr lang="en-US" sz="2400" dirty="0" smtClean="0"/>
              <a:t>Statistics and machine learning toolbox (k-means)</a:t>
            </a:r>
          </a:p>
          <a:p>
            <a:pPr marL="342900" indent="-342900">
              <a:buFont typeface="Arial" panose="020B0604020202020204" pitchFamily="34" charset="0"/>
              <a:buChar char="•"/>
            </a:pPr>
            <a:r>
              <a:rPr lang="en-US" sz="2400" dirty="0" smtClean="0"/>
              <a:t>Image processing toolbox (</a:t>
            </a:r>
            <a:r>
              <a:rPr lang="en-US" sz="2400" dirty="0" err="1" smtClean="0"/>
              <a:t>bwdist</a:t>
            </a:r>
            <a:r>
              <a:rPr lang="en-US" sz="2400" dirty="0" smtClean="0"/>
              <a:t>)</a:t>
            </a:r>
          </a:p>
          <a:p>
            <a:pPr marL="342900" indent="-342900">
              <a:buFont typeface="Arial" panose="020B0604020202020204" pitchFamily="34" charset="0"/>
              <a:buChar char="•"/>
            </a:pPr>
            <a:endParaRPr lang="en-US" sz="2400" i="1" dirty="0" smtClean="0"/>
          </a:p>
          <a:p>
            <a:endParaRPr lang="en-US" sz="2400" dirty="0"/>
          </a:p>
        </p:txBody>
      </p:sp>
      <p:sp>
        <p:nvSpPr>
          <p:cNvPr id="8" name="Slide Number Placeholder 7"/>
          <p:cNvSpPr>
            <a:spLocks noGrp="1"/>
          </p:cNvSpPr>
          <p:nvPr>
            <p:ph type="sldNum" sz="quarter" idx="12"/>
          </p:nvPr>
        </p:nvSpPr>
        <p:spPr/>
        <p:txBody>
          <a:bodyPr/>
          <a:lstStyle/>
          <a:p>
            <a:fld id="{124ADEA5-13B6-F74C-82F3-C2F27525F03E}" type="slidenum">
              <a:rPr lang="en-US" smtClean="0"/>
              <a:t>6</a:t>
            </a:fld>
            <a:endParaRPr lang="en-US"/>
          </a:p>
        </p:txBody>
      </p:sp>
    </p:spTree>
    <p:extLst>
      <p:ext uri="{BB962C8B-B14F-4D97-AF65-F5344CB8AC3E}">
        <p14:creationId xmlns:p14="http://schemas.microsoft.com/office/powerpoint/2010/main" val="36997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0524" y="301810"/>
            <a:ext cx="7998373" cy="646331"/>
          </a:xfrm>
          <a:prstGeom prst="rect">
            <a:avLst/>
          </a:prstGeom>
          <a:noFill/>
        </p:spPr>
        <p:txBody>
          <a:bodyPr wrap="square" rtlCol="0">
            <a:spAutoFit/>
          </a:bodyPr>
          <a:lstStyle/>
          <a:p>
            <a:r>
              <a:rPr lang="en-US" sz="3600" dirty="0" smtClean="0">
                <a:latin typeface="+mj-lt"/>
              </a:rPr>
              <a:t>Field Work</a:t>
            </a:r>
            <a:endParaRPr lang="en-US" sz="3600" dirty="0">
              <a:latin typeface="+mj-lt"/>
            </a:endParaRPr>
          </a:p>
        </p:txBody>
      </p:sp>
      <p:sp>
        <p:nvSpPr>
          <p:cNvPr id="5" name="TextBox 4"/>
          <p:cNvSpPr txBox="1"/>
          <p:nvPr/>
        </p:nvSpPr>
        <p:spPr>
          <a:xfrm>
            <a:off x="1050465" y="1089165"/>
            <a:ext cx="6077922"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Soil moisture data collection</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Total of 6 surveys (times) during </a:t>
            </a:r>
            <a:r>
              <a:rPr lang="en-US" sz="2400" dirty="0"/>
              <a:t>the fallow period</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err="1" smtClean="0"/>
              <a:t>HydroSense</a:t>
            </a:r>
            <a:r>
              <a:rPr lang="en-US" sz="2400" dirty="0" smtClean="0"/>
              <a:t> </a:t>
            </a:r>
            <a:r>
              <a:rPr lang="en-US" sz="2400" dirty="0"/>
              <a:t>II </a:t>
            </a:r>
            <a:r>
              <a:rPr lang="en-US" sz="2400" dirty="0" smtClean="0"/>
              <a:t>with 12-cm rods (Campbell Scientific)</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Collection of volumetric water content (%), along with Geographic coordinates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A total of 1200 soil </a:t>
            </a:r>
            <a:r>
              <a:rPr lang="en-US" sz="2400" dirty="0" smtClean="0"/>
              <a:t>moisture     measurements</a:t>
            </a:r>
            <a:endParaRPr lang="en-US" sz="2400" dirty="0"/>
          </a:p>
          <a:p>
            <a:pPr marL="342900" indent="-342900">
              <a:buFont typeface="Arial" panose="020B0604020202020204" pitchFamily="34" charset="0"/>
              <a:buChar char="•"/>
            </a:pPr>
            <a:endParaRPr lang="en-US" sz="2400" dirty="0"/>
          </a:p>
        </p:txBody>
      </p:sp>
      <p:pic>
        <p:nvPicPr>
          <p:cNvPr id="10" name="Picture 9"/>
          <p:cNvPicPr>
            <a:picLocks noChangeAspect="1"/>
          </p:cNvPicPr>
          <p:nvPr/>
        </p:nvPicPr>
        <p:blipFill>
          <a:blip r:embed="rId2"/>
          <a:stretch>
            <a:fillRect/>
          </a:stretch>
        </p:blipFill>
        <p:spPr>
          <a:xfrm>
            <a:off x="8100112" y="1013361"/>
            <a:ext cx="3350889" cy="4745220"/>
          </a:xfrm>
          <a:prstGeom prst="rect">
            <a:avLst/>
          </a:prstGeom>
        </p:spPr>
      </p:pic>
      <p:pic>
        <p:nvPicPr>
          <p:cNvPr id="11" name="Picture 10"/>
          <p:cNvPicPr>
            <a:picLocks noChangeAspect="1"/>
          </p:cNvPicPr>
          <p:nvPr/>
        </p:nvPicPr>
        <p:blipFill>
          <a:blip r:embed="rId3"/>
          <a:stretch>
            <a:fillRect/>
          </a:stretch>
        </p:blipFill>
        <p:spPr>
          <a:xfrm>
            <a:off x="5748477" y="4844018"/>
            <a:ext cx="2260913" cy="1829126"/>
          </a:xfrm>
          <a:prstGeom prst="rect">
            <a:avLst/>
          </a:prstGeom>
        </p:spPr>
      </p:pic>
      <p:grpSp>
        <p:nvGrpSpPr>
          <p:cNvPr id="4" name="Group 3"/>
          <p:cNvGrpSpPr/>
          <p:nvPr/>
        </p:nvGrpSpPr>
        <p:grpSpPr>
          <a:xfrm>
            <a:off x="7908813" y="624975"/>
            <a:ext cx="3951851" cy="5382727"/>
            <a:chOff x="6866934" y="1222103"/>
            <a:chExt cx="4747852" cy="5143984"/>
          </a:xfrm>
        </p:grpSpPr>
        <p:pic>
          <p:nvPicPr>
            <p:cNvPr id="3" name="Picture 2"/>
            <p:cNvPicPr>
              <a:picLocks noChangeAspect="1"/>
            </p:cNvPicPr>
            <p:nvPr/>
          </p:nvPicPr>
          <p:blipFill>
            <a:blip r:embed="rId4"/>
            <a:stretch>
              <a:fillRect/>
            </a:stretch>
          </p:blipFill>
          <p:spPr>
            <a:xfrm>
              <a:off x="7076601" y="1406769"/>
              <a:ext cx="4538185" cy="4959318"/>
            </a:xfrm>
            <a:prstGeom prst="rect">
              <a:avLst/>
            </a:prstGeom>
          </p:spPr>
        </p:pic>
        <p:sp>
          <p:nvSpPr>
            <p:cNvPr id="7" name="TextBox 6"/>
            <p:cNvSpPr txBox="1"/>
            <p:nvPr/>
          </p:nvSpPr>
          <p:spPr>
            <a:xfrm>
              <a:off x="6866934" y="1222103"/>
              <a:ext cx="4538185" cy="369332"/>
            </a:xfrm>
            <a:prstGeom prst="rect">
              <a:avLst/>
            </a:prstGeom>
            <a:noFill/>
          </p:spPr>
          <p:txBody>
            <a:bodyPr wrap="square" rtlCol="0">
              <a:spAutoFit/>
            </a:bodyPr>
            <a:lstStyle/>
            <a:p>
              <a:pPr algn="ctr"/>
              <a:r>
                <a:rPr lang="en-US" dirty="0" smtClean="0"/>
                <a:t>Soil moisture samples location</a:t>
              </a:r>
              <a:endParaRPr lang="en-US" dirty="0"/>
            </a:p>
          </p:txBody>
        </p:sp>
      </p:grpSp>
      <p:pic>
        <p:nvPicPr>
          <p:cNvPr id="6" name="Picture 5"/>
          <p:cNvPicPr>
            <a:picLocks noChangeAspect="1"/>
          </p:cNvPicPr>
          <p:nvPr/>
        </p:nvPicPr>
        <p:blipFill>
          <a:blip r:embed="rId5"/>
          <a:stretch>
            <a:fillRect/>
          </a:stretch>
        </p:blipFill>
        <p:spPr>
          <a:xfrm>
            <a:off x="8123597" y="948141"/>
            <a:ext cx="3663129" cy="5312763"/>
          </a:xfrm>
          <a:prstGeom prst="rect">
            <a:avLst/>
          </a:prstGeom>
        </p:spPr>
      </p:pic>
      <p:sp>
        <p:nvSpPr>
          <p:cNvPr id="8" name="Slide Number Placeholder 7"/>
          <p:cNvSpPr>
            <a:spLocks noGrp="1"/>
          </p:cNvSpPr>
          <p:nvPr>
            <p:ph type="sldNum" sz="quarter" idx="12"/>
          </p:nvPr>
        </p:nvSpPr>
        <p:spPr/>
        <p:txBody>
          <a:bodyPr/>
          <a:lstStyle/>
          <a:p>
            <a:fld id="{124ADEA5-13B6-F74C-82F3-C2F27525F03E}" type="slidenum">
              <a:rPr lang="en-US" smtClean="0"/>
              <a:t>7</a:t>
            </a:fld>
            <a:endParaRPr lang="en-US"/>
          </a:p>
        </p:txBody>
      </p:sp>
    </p:spTree>
    <p:extLst>
      <p:ext uri="{BB962C8B-B14F-4D97-AF65-F5344CB8AC3E}">
        <p14:creationId xmlns:p14="http://schemas.microsoft.com/office/powerpoint/2010/main" val="308765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40524" y="301810"/>
            <a:ext cx="9975819" cy="646331"/>
          </a:xfrm>
          <a:prstGeom prst="rect">
            <a:avLst/>
          </a:prstGeom>
          <a:noFill/>
        </p:spPr>
        <p:txBody>
          <a:bodyPr wrap="square" rtlCol="0">
            <a:spAutoFit/>
          </a:bodyPr>
          <a:lstStyle/>
          <a:p>
            <a:r>
              <a:rPr lang="en-US" sz="3600" dirty="0" smtClean="0">
                <a:latin typeface="+mj-lt"/>
              </a:rPr>
              <a:t>Soil moisture data interpolation</a:t>
            </a:r>
            <a:endParaRPr lang="en-US" sz="3600" dirty="0">
              <a:latin typeface="+mj-lt"/>
            </a:endParaRPr>
          </a:p>
        </p:txBody>
      </p:sp>
      <p:sp>
        <p:nvSpPr>
          <p:cNvPr id="15" name="TextBox 14"/>
          <p:cNvSpPr txBox="1"/>
          <p:nvPr/>
        </p:nvSpPr>
        <p:spPr>
          <a:xfrm>
            <a:off x="1642264" y="998815"/>
            <a:ext cx="2161281" cy="369332"/>
          </a:xfrm>
          <a:prstGeom prst="rect">
            <a:avLst/>
          </a:prstGeom>
          <a:noFill/>
        </p:spPr>
        <p:txBody>
          <a:bodyPr wrap="square" rtlCol="0">
            <a:spAutoFit/>
          </a:bodyPr>
          <a:lstStyle/>
          <a:p>
            <a:pPr algn="ctr"/>
            <a:r>
              <a:rPr lang="en-US" dirty="0" smtClean="0"/>
              <a:t>Create a regular grid</a:t>
            </a:r>
            <a:endParaRPr lang="en-US" dirty="0"/>
          </a:p>
        </p:txBody>
      </p:sp>
      <p:sp>
        <p:nvSpPr>
          <p:cNvPr id="17" name="TextBox 16"/>
          <p:cNvSpPr txBox="1"/>
          <p:nvPr/>
        </p:nvSpPr>
        <p:spPr>
          <a:xfrm>
            <a:off x="4801582" y="998815"/>
            <a:ext cx="2922435" cy="369332"/>
          </a:xfrm>
          <a:prstGeom prst="rect">
            <a:avLst/>
          </a:prstGeom>
          <a:noFill/>
        </p:spPr>
        <p:txBody>
          <a:bodyPr wrap="square" rtlCol="0">
            <a:spAutoFit/>
          </a:bodyPr>
          <a:lstStyle/>
          <a:p>
            <a:pPr algn="ctr"/>
            <a:r>
              <a:rPr lang="en-US" dirty="0" smtClean="0"/>
              <a:t>Insert the moisture samples</a:t>
            </a:r>
            <a:endParaRPr lang="en-US" dirty="0"/>
          </a:p>
        </p:txBody>
      </p:sp>
      <p:pic>
        <p:nvPicPr>
          <p:cNvPr id="5" name="Picture 4"/>
          <p:cNvPicPr>
            <a:picLocks noChangeAspect="1"/>
          </p:cNvPicPr>
          <p:nvPr/>
        </p:nvPicPr>
        <p:blipFill>
          <a:blip r:embed="rId3"/>
          <a:stretch>
            <a:fillRect/>
          </a:stretch>
        </p:blipFill>
        <p:spPr>
          <a:xfrm>
            <a:off x="1040524" y="1391861"/>
            <a:ext cx="3761058" cy="5385269"/>
          </a:xfrm>
          <a:prstGeom prst="rect">
            <a:avLst/>
          </a:prstGeom>
        </p:spPr>
      </p:pic>
      <p:pic>
        <p:nvPicPr>
          <p:cNvPr id="10" name="Picture 9"/>
          <p:cNvPicPr>
            <a:picLocks noChangeAspect="1"/>
          </p:cNvPicPr>
          <p:nvPr/>
        </p:nvPicPr>
        <p:blipFill>
          <a:blip r:embed="rId4"/>
          <a:stretch>
            <a:fillRect/>
          </a:stretch>
        </p:blipFill>
        <p:spPr>
          <a:xfrm>
            <a:off x="4688437" y="1418821"/>
            <a:ext cx="3148723" cy="5124617"/>
          </a:xfrm>
          <a:prstGeom prst="rect">
            <a:avLst/>
          </a:prstGeom>
        </p:spPr>
      </p:pic>
      <p:sp>
        <p:nvSpPr>
          <p:cNvPr id="18" name="TextBox 17"/>
          <p:cNvSpPr txBox="1"/>
          <p:nvPr/>
        </p:nvSpPr>
        <p:spPr>
          <a:xfrm>
            <a:off x="8178093" y="998815"/>
            <a:ext cx="3721169" cy="369332"/>
          </a:xfrm>
          <a:prstGeom prst="rect">
            <a:avLst/>
          </a:prstGeom>
          <a:noFill/>
        </p:spPr>
        <p:txBody>
          <a:bodyPr wrap="square" rtlCol="0">
            <a:spAutoFit/>
          </a:bodyPr>
          <a:lstStyle/>
          <a:p>
            <a:pPr algn="ctr"/>
            <a:r>
              <a:rPr lang="en-US" dirty="0" smtClean="0"/>
              <a:t>Interpolated soil moisture map</a:t>
            </a:r>
            <a:endParaRPr lang="en-US" dirty="0"/>
          </a:p>
        </p:txBody>
      </p:sp>
      <p:pic>
        <p:nvPicPr>
          <p:cNvPr id="21" name="Picture 20"/>
          <p:cNvPicPr>
            <a:picLocks noChangeAspect="1"/>
          </p:cNvPicPr>
          <p:nvPr/>
        </p:nvPicPr>
        <p:blipFill>
          <a:blip r:embed="rId5"/>
          <a:stretch>
            <a:fillRect/>
          </a:stretch>
        </p:blipFill>
        <p:spPr>
          <a:xfrm>
            <a:off x="8337463" y="1368147"/>
            <a:ext cx="3645073" cy="5310482"/>
          </a:xfrm>
          <a:prstGeom prst="rect">
            <a:avLst/>
          </a:prstGeom>
        </p:spPr>
      </p:pic>
      <p:sp>
        <p:nvSpPr>
          <p:cNvPr id="22" name="Slide Number Placeholder 21"/>
          <p:cNvSpPr>
            <a:spLocks noGrp="1"/>
          </p:cNvSpPr>
          <p:nvPr>
            <p:ph type="sldNum" sz="quarter" idx="12"/>
          </p:nvPr>
        </p:nvSpPr>
        <p:spPr/>
        <p:txBody>
          <a:bodyPr/>
          <a:lstStyle/>
          <a:p>
            <a:fld id="{124ADEA5-13B6-F74C-82F3-C2F27525F03E}" type="slidenum">
              <a:rPr lang="en-US" smtClean="0"/>
              <a:t>8</a:t>
            </a:fld>
            <a:endParaRPr lang="en-US"/>
          </a:p>
        </p:txBody>
      </p:sp>
    </p:spTree>
    <p:extLst>
      <p:ext uri="{BB962C8B-B14F-4D97-AF65-F5344CB8AC3E}">
        <p14:creationId xmlns:p14="http://schemas.microsoft.com/office/powerpoint/2010/main" val="108991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0524" y="301810"/>
            <a:ext cx="9975819" cy="646331"/>
          </a:xfrm>
          <a:prstGeom prst="rect">
            <a:avLst/>
          </a:prstGeom>
          <a:noFill/>
        </p:spPr>
        <p:txBody>
          <a:bodyPr wrap="square" rtlCol="0">
            <a:spAutoFit/>
          </a:bodyPr>
          <a:lstStyle/>
          <a:p>
            <a:r>
              <a:rPr lang="en-US" sz="3600" dirty="0" smtClean="0">
                <a:latin typeface="+mj-lt"/>
              </a:rPr>
              <a:t>Different field soil moisture conditions</a:t>
            </a:r>
            <a:endParaRPr lang="en-US" sz="3600" dirty="0">
              <a:latin typeface="+mj-lt"/>
            </a:endParaRPr>
          </a:p>
        </p:txBody>
      </p:sp>
      <p:pic>
        <p:nvPicPr>
          <p:cNvPr id="10" name="Picture 9"/>
          <p:cNvPicPr>
            <a:picLocks noChangeAspect="1"/>
          </p:cNvPicPr>
          <p:nvPr/>
        </p:nvPicPr>
        <p:blipFill rotWithShape="1">
          <a:blip r:embed="rId3"/>
          <a:srcRect l="18180" b="8954"/>
          <a:stretch/>
        </p:blipFill>
        <p:spPr>
          <a:xfrm>
            <a:off x="1125218" y="1341054"/>
            <a:ext cx="3442145" cy="4423761"/>
          </a:xfrm>
          <a:prstGeom prst="rect">
            <a:avLst/>
          </a:prstGeom>
        </p:spPr>
      </p:pic>
      <p:pic>
        <p:nvPicPr>
          <p:cNvPr id="11" name="Picture 10"/>
          <p:cNvPicPr>
            <a:picLocks noChangeAspect="1"/>
          </p:cNvPicPr>
          <p:nvPr/>
        </p:nvPicPr>
        <p:blipFill rotWithShape="1">
          <a:blip r:embed="rId4"/>
          <a:srcRect l="19480" b="9889"/>
          <a:stretch/>
        </p:blipFill>
        <p:spPr>
          <a:xfrm>
            <a:off x="5109994" y="1341054"/>
            <a:ext cx="3237414" cy="4295674"/>
          </a:xfrm>
          <a:prstGeom prst="rect">
            <a:avLst/>
          </a:prstGeom>
        </p:spPr>
      </p:pic>
      <p:pic>
        <p:nvPicPr>
          <p:cNvPr id="12" name="Picture 11"/>
          <p:cNvPicPr>
            <a:picLocks noChangeAspect="1"/>
          </p:cNvPicPr>
          <p:nvPr/>
        </p:nvPicPr>
        <p:blipFill rotWithShape="1">
          <a:blip r:embed="rId5"/>
          <a:srcRect l="18191" b="8985"/>
          <a:stretch/>
        </p:blipFill>
        <p:spPr>
          <a:xfrm>
            <a:off x="8830361" y="1341054"/>
            <a:ext cx="3267597" cy="4351615"/>
          </a:xfrm>
          <a:prstGeom prst="rect">
            <a:avLst/>
          </a:prstGeom>
        </p:spPr>
      </p:pic>
      <p:sp>
        <p:nvSpPr>
          <p:cNvPr id="13" name="TextBox 12"/>
          <p:cNvSpPr txBox="1"/>
          <p:nvPr/>
        </p:nvSpPr>
        <p:spPr>
          <a:xfrm>
            <a:off x="1814050" y="5792072"/>
            <a:ext cx="2064479" cy="461665"/>
          </a:xfrm>
          <a:prstGeom prst="rect">
            <a:avLst/>
          </a:prstGeom>
          <a:noFill/>
        </p:spPr>
        <p:txBody>
          <a:bodyPr wrap="square" rtlCol="0">
            <a:spAutoFit/>
          </a:bodyPr>
          <a:lstStyle/>
          <a:p>
            <a:r>
              <a:rPr lang="en-US" sz="2400" b="1" dirty="0" smtClean="0"/>
              <a:t>Wet condition</a:t>
            </a:r>
            <a:endParaRPr lang="en-US" sz="2400" b="1" dirty="0"/>
          </a:p>
        </p:txBody>
      </p:sp>
      <p:sp>
        <p:nvSpPr>
          <p:cNvPr id="15" name="TextBox 14"/>
          <p:cNvSpPr txBox="1"/>
          <p:nvPr/>
        </p:nvSpPr>
        <p:spPr>
          <a:xfrm>
            <a:off x="9313717" y="5830596"/>
            <a:ext cx="1938733" cy="461665"/>
          </a:xfrm>
          <a:prstGeom prst="rect">
            <a:avLst/>
          </a:prstGeom>
          <a:noFill/>
        </p:spPr>
        <p:txBody>
          <a:bodyPr wrap="square" rtlCol="0">
            <a:spAutoFit/>
          </a:bodyPr>
          <a:lstStyle/>
          <a:p>
            <a:r>
              <a:rPr lang="en-US" sz="2400" b="1" dirty="0" smtClean="0"/>
              <a:t>Dry condition</a:t>
            </a:r>
            <a:endParaRPr lang="en-US" sz="2400" b="1" dirty="0"/>
          </a:p>
        </p:txBody>
      </p:sp>
      <p:grpSp>
        <p:nvGrpSpPr>
          <p:cNvPr id="19" name="Group 18"/>
          <p:cNvGrpSpPr/>
          <p:nvPr/>
        </p:nvGrpSpPr>
        <p:grpSpPr>
          <a:xfrm>
            <a:off x="4199154" y="1178207"/>
            <a:ext cx="4291868" cy="4883221"/>
            <a:chOff x="5268689" y="1735019"/>
            <a:chExt cx="4599256" cy="4883221"/>
          </a:xfrm>
        </p:grpSpPr>
        <p:sp>
          <p:nvSpPr>
            <p:cNvPr id="18" name="Rectangle 17"/>
            <p:cNvSpPr/>
            <p:nvPr/>
          </p:nvSpPr>
          <p:spPr>
            <a:xfrm>
              <a:off x="5268689" y="1735019"/>
              <a:ext cx="4599256" cy="4883221"/>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6"/>
            <a:srcRect l="1560" r="4780"/>
            <a:stretch/>
          </p:blipFill>
          <p:spPr>
            <a:xfrm>
              <a:off x="5345835" y="2159461"/>
              <a:ext cx="4488499" cy="4133241"/>
            </a:xfrm>
            <a:prstGeom prst="rect">
              <a:avLst/>
            </a:prstGeom>
          </p:spPr>
        </p:pic>
      </p:grpSp>
      <p:sp>
        <p:nvSpPr>
          <p:cNvPr id="14" name="TextBox 13"/>
          <p:cNvSpPr txBox="1"/>
          <p:nvPr/>
        </p:nvSpPr>
        <p:spPr>
          <a:xfrm>
            <a:off x="7091086" y="6033185"/>
            <a:ext cx="1569605" cy="646331"/>
          </a:xfrm>
          <a:prstGeom prst="rect">
            <a:avLst/>
          </a:prstGeom>
          <a:noFill/>
        </p:spPr>
        <p:txBody>
          <a:bodyPr wrap="square" rtlCol="0">
            <a:spAutoFit/>
          </a:bodyPr>
          <a:lstStyle/>
          <a:p>
            <a:r>
              <a:rPr lang="en-US" dirty="0" smtClean="0">
                <a:solidFill>
                  <a:schemeClr val="accent2">
                    <a:lumMod val="60000"/>
                    <a:lumOff val="40000"/>
                  </a:schemeClr>
                </a:solidFill>
              </a:rPr>
              <a:t>Mean = 33.2% </a:t>
            </a:r>
          </a:p>
          <a:p>
            <a:r>
              <a:rPr lang="en-US" dirty="0" err="1" smtClean="0">
                <a:solidFill>
                  <a:schemeClr val="accent2">
                    <a:lumMod val="60000"/>
                    <a:lumOff val="40000"/>
                  </a:schemeClr>
                </a:solidFill>
              </a:rPr>
              <a:t>Std</a:t>
            </a:r>
            <a:r>
              <a:rPr lang="en-US" dirty="0" smtClean="0">
                <a:solidFill>
                  <a:schemeClr val="accent2">
                    <a:lumMod val="60000"/>
                    <a:lumOff val="40000"/>
                  </a:schemeClr>
                </a:solidFill>
              </a:rPr>
              <a:t> = 3.66</a:t>
            </a:r>
            <a:endParaRPr lang="en-US" dirty="0">
              <a:solidFill>
                <a:schemeClr val="accent2">
                  <a:lumMod val="60000"/>
                  <a:lumOff val="40000"/>
                </a:schemeClr>
              </a:solidFill>
            </a:endParaRPr>
          </a:p>
        </p:txBody>
      </p:sp>
      <p:sp>
        <p:nvSpPr>
          <p:cNvPr id="17" name="TextBox 16"/>
          <p:cNvSpPr txBox="1"/>
          <p:nvPr/>
        </p:nvSpPr>
        <p:spPr>
          <a:xfrm>
            <a:off x="4598260" y="5999857"/>
            <a:ext cx="1569605" cy="646331"/>
          </a:xfrm>
          <a:prstGeom prst="rect">
            <a:avLst/>
          </a:prstGeom>
          <a:noFill/>
        </p:spPr>
        <p:txBody>
          <a:bodyPr wrap="square" rtlCol="0">
            <a:spAutoFit/>
          </a:bodyPr>
          <a:lstStyle/>
          <a:p>
            <a:r>
              <a:rPr lang="en-US" dirty="0" smtClean="0">
                <a:solidFill>
                  <a:schemeClr val="tx2">
                    <a:lumMod val="60000"/>
                    <a:lumOff val="40000"/>
                  </a:schemeClr>
                </a:solidFill>
              </a:rPr>
              <a:t>Mean = 40.7% </a:t>
            </a:r>
          </a:p>
          <a:p>
            <a:r>
              <a:rPr lang="en-US" dirty="0" err="1" smtClean="0">
                <a:solidFill>
                  <a:schemeClr val="tx2">
                    <a:lumMod val="60000"/>
                    <a:lumOff val="40000"/>
                  </a:schemeClr>
                </a:solidFill>
              </a:rPr>
              <a:t>Std</a:t>
            </a:r>
            <a:r>
              <a:rPr lang="en-US" dirty="0" smtClean="0">
                <a:solidFill>
                  <a:schemeClr val="tx2">
                    <a:lumMod val="60000"/>
                    <a:lumOff val="40000"/>
                  </a:schemeClr>
                </a:solidFill>
              </a:rPr>
              <a:t> = 1.96</a:t>
            </a:r>
            <a:endParaRPr lang="en-US" dirty="0">
              <a:solidFill>
                <a:schemeClr val="tx2">
                  <a:lumMod val="60000"/>
                  <a:lumOff val="40000"/>
                </a:schemeClr>
              </a:solidFill>
            </a:endParaRPr>
          </a:p>
        </p:txBody>
      </p:sp>
      <p:sp>
        <p:nvSpPr>
          <p:cNvPr id="3" name="Slide Number Placeholder 2"/>
          <p:cNvSpPr>
            <a:spLocks noGrp="1"/>
          </p:cNvSpPr>
          <p:nvPr>
            <p:ph type="sldNum" sz="quarter" idx="12"/>
          </p:nvPr>
        </p:nvSpPr>
        <p:spPr/>
        <p:txBody>
          <a:bodyPr/>
          <a:lstStyle/>
          <a:p>
            <a:fld id="{124ADEA5-13B6-F74C-82F3-C2F27525F03E}" type="slidenum">
              <a:rPr lang="en-US" smtClean="0"/>
              <a:t>9</a:t>
            </a:fld>
            <a:endParaRPr lang="en-US"/>
          </a:p>
        </p:txBody>
      </p:sp>
    </p:spTree>
    <p:extLst>
      <p:ext uri="{BB962C8B-B14F-4D97-AF65-F5344CB8AC3E}">
        <p14:creationId xmlns:p14="http://schemas.microsoft.com/office/powerpoint/2010/main" val="6081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500" fill="hold"/>
                                        <p:tgtEl>
                                          <p:spTgt spid="14"/>
                                        </p:tgtEl>
                                        <p:attrNameLst>
                                          <p:attrName>ppt_x</p:attrName>
                                        </p:attrNameLst>
                                      </p:cBhvr>
                                      <p:tavLst>
                                        <p:tav tm="0">
                                          <p:val>
                                            <p:strVal val="#ppt_x"/>
                                          </p:val>
                                        </p:tav>
                                        <p:tav tm="100000">
                                          <p:val>
                                            <p:strVal val="#ppt_x"/>
                                          </p:val>
                                        </p:tav>
                                      </p:tavLst>
                                    </p:anim>
                                    <p:anim calcmode="lin" valueType="num">
                                      <p:cBhvr additive="base">
                                        <p:cTn id="5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4"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gronomy_template_ppt" id="{CEA18A49-0254-FD4C-A0C9-F4CFAF5448BB}" vid="{7338254D-D5D5-564A-BC4B-FCAEC25C1A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agronomy_template_ppt</Template>
  <TotalTime>9155</TotalTime>
  <Words>941</Words>
  <Application>Microsoft Office PowerPoint</Application>
  <PresentationFormat>Widescreen</PresentationFormat>
  <Paragraphs>210</Paragraphs>
  <Slides>19</Slides>
  <Notes>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NSimSun</vt:lpstr>
      <vt:lpstr>Arial</vt:lpstr>
      <vt:lpstr>Britannic Bold</vt:lpstr>
      <vt:lpstr>Calibri</vt:lpstr>
      <vt:lpstr>Cambria Math</vt:lpstr>
      <vt:lpstr>Helvetica Neue</vt:lpstr>
      <vt:lpstr>Times New Roman</vt:lpstr>
      <vt:lpstr>Office Theme</vt:lpstr>
      <vt:lpstr>Optimal Siting of Soil Moisture Sensors in Irrigated Production Fields</vt:lpstr>
      <vt:lpstr>How do you select the location of a limited number of soil moisture 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Patrignani</dc:creator>
  <cp:lastModifiedBy>Pedro Rossini</cp:lastModifiedBy>
  <cp:revision>210</cp:revision>
  <dcterms:created xsi:type="dcterms:W3CDTF">2019-02-21T03:07:06Z</dcterms:created>
  <dcterms:modified xsi:type="dcterms:W3CDTF">2019-10-16T14:23:18Z</dcterms:modified>
</cp:coreProperties>
</file>